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64" r:id="rId3"/>
    <p:sldId id="265" r:id="rId4"/>
    <p:sldId id="266" r:id="rId5"/>
    <p:sldId id="268" r:id="rId6"/>
    <p:sldId id="269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FFFF"/>
    <a:srgbClr val="CCFFCC"/>
    <a:srgbClr val="FFCC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B351A1C-5A08-4DDD-9E13-D8E8933ECA15}" type="datetimeFigureOut">
              <a:rPr lang="zh-TW" altLang="en-US" smtClean="0"/>
              <a:t>2023/7/5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93F5186-5A39-4960-9A1E-1AB75472C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570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1A1C-5A08-4DDD-9E13-D8E8933ECA15}" type="datetimeFigureOut">
              <a:rPr lang="zh-TW" altLang="en-US" smtClean="0"/>
              <a:t>2023/7/5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5186-5A39-4960-9A1E-1AB75472C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55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B351A1C-5A08-4DDD-9E13-D8E8933ECA15}" type="datetimeFigureOut">
              <a:rPr lang="zh-TW" altLang="en-US" smtClean="0"/>
              <a:t>2023/7/5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3F5186-5A39-4960-9A1E-1AB75472C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0283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B351A1C-5A08-4DDD-9E13-D8E8933ECA15}" type="datetimeFigureOut">
              <a:rPr lang="zh-TW" altLang="en-US" smtClean="0"/>
              <a:t>2023/7/5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3F5186-5A39-4960-9A1E-1AB75472CDA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4557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B351A1C-5A08-4DDD-9E13-D8E8933ECA15}" type="datetimeFigureOut">
              <a:rPr lang="zh-TW" altLang="en-US" smtClean="0"/>
              <a:t>2023/7/5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3F5186-5A39-4960-9A1E-1AB75472C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6248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1A1C-5A08-4DDD-9E13-D8E8933ECA15}" type="datetimeFigureOut">
              <a:rPr lang="zh-TW" altLang="en-US" smtClean="0"/>
              <a:t>2023/7/5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5186-5A39-4960-9A1E-1AB75472C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072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1A1C-5A08-4DDD-9E13-D8E8933ECA15}" type="datetimeFigureOut">
              <a:rPr lang="zh-TW" altLang="en-US" smtClean="0"/>
              <a:t>2023/7/5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5186-5A39-4960-9A1E-1AB75472C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0906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1A1C-5A08-4DDD-9E13-D8E8933ECA15}" type="datetimeFigureOut">
              <a:rPr lang="zh-TW" altLang="en-US" smtClean="0"/>
              <a:t>2023/7/5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5186-5A39-4960-9A1E-1AB75472C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594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B351A1C-5A08-4DDD-9E13-D8E8933ECA15}" type="datetimeFigureOut">
              <a:rPr lang="zh-TW" altLang="en-US" smtClean="0"/>
              <a:t>2023/7/5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3F5186-5A39-4960-9A1E-1AB75472C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298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1A1C-5A08-4DDD-9E13-D8E8933ECA15}" type="datetimeFigureOut">
              <a:rPr lang="zh-TW" altLang="en-US" smtClean="0"/>
              <a:t>2023/7/5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5186-5A39-4960-9A1E-1AB75472C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355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B351A1C-5A08-4DDD-9E13-D8E8933ECA15}" type="datetimeFigureOut">
              <a:rPr lang="zh-TW" altLang="en-US" smtClean="0"/>
              <a:t>2023/7/5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3F5186-5A39-4960-9A1E-1AB75472C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840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1A1C-5A08-4DDD-9E13-D8E8933ECA15}" type="datetimeFigureOut">
              <a:rPr lang="zh-TW" altLang="en-US" smtClean="0"/>
              <a:t>2023/7/5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5186-5A39-4960-9A1E-1AB75472C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561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1A1C-5A08-4DDD-9E13-D8E8933ECA15}" type="datetimeFigureOut">
              <a:rPr lang="zh-TW" altLang="en-US" smtClean="0"/>
              <a:t>2023/7/5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5186-5A39-4960-9A1E-1AB75472C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333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1A1C-5A08-4DDD-9E13-D8E8933ECA15}" type="datetimeFigureOut">
              <a:rPr lang="zh-TW" altLang="en-US" smtClean="0"/>
              <a:t>2023/7/5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5186-5A39-4960-9A1E-1AB75472C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95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1A1C-5A08-4DDD-9E13-D8E8933ECA15}" type="datetimeFigureOut">
              <a:rPr lang="zh-TW" altLang="en-US" smtClean="0"/>
              <a:t>2023/7/5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5186-5A39-4960-9A1E-1AB75472C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925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1A1C-5A08-4DDD-9E13-D8E8933ECA15}" type="datetimeFigureOut">
              <a:rPr lang="zh-TW" altLang="en-US" smtClean="0"/>
              <a:t>2023/7/5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5186-5A39-4960-9A1E-1AB75472C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982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1A1C-5A08-4DDD-9E13-D8E8933ECA15}" type="datetimeFigureOut">
              <a:rPr lang="zh-TW" altLang="en-US" smtClean="0"/>
              <a:t>2023/7/5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5186-5A39-4960-9A1E-1AB75472C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8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51A1C-5A08-4DDD-9E13-D8E8933ECA15}" type="datetimeFigureOut">
              <a:rPr lang="zh-TW" altLang="en-US" smtClean="0"/>
              <a:t>2023/7/5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F5186-5A39-4960-9A1E-1AB75472CD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51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490C6F-DB4C-D24B-1120-EA2A9BB208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9091" t="26642" b="517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28924E0-5B2B-E460-069B-7303AA682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0" y="1603904"/>
            <a:ext cx="9448800" cy="1825096"/>
          </a:xfrm>
        </p:spPr>
        <p:txBody>
          <a:bodyPr>
            <a:normAutofit/>
          </a:bodyPr>
          <a:lstStyle/>
          <a:p>
            <a:r>
              <a:rPr lang="zh-TW" altLang="en-US" sz="80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小心有</a:t>
            </a:r>
            <a:r>
              <a:rPr lang="en-US" altLang="zh-TW" sz="80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『</a:t>
            </a:r>
            <a:r>
              <a:rPr lang="zh-TW" altLang="en-US" sz="80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毒</a:t>
            </a:r>
            <a:r>
              <a:rPr lang="en-US" altLang="zh-TW" sz="80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』</a:t>
            </a:r>
            <a:endParaRPr lang="zh-TW" altLang="en-US" sz="8000" dirty="0"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745388D5-C1D9-B0F7-EEB1-CE0ADBC91C3E}"/>
              </a:ext>
            </a:extLst>
          </p:cNvPr>
          <p:cNvSpPr txBox="1">
            <a:spLocks/>
          </p:cNvSpPr>
          <p:nvPr/>
        </p:nvSpPr>
        <p:spPr>
          <a:xfrm>
            <a:off x="1865366" y="3428995"/>
            <a:ext cx="9448800" cy="13167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資料來源</a:t>
            </a:r>
            <a:r>
              <a:rPr lang="en-US" altLang="zh-TW" sz="32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~~</a:t>
            </a:r>
            <a:r>
              <a:rPr lang="zh-TW" altLang="en-US" sz="32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網站資源</a:t>
            </a:r>
            <a:r>
              <a:rPr lang="en-US" altLang="zh-TW" sz="32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、</a:t>
            </a:r>
            <a:r>
              <a:rPr lang="zh-TW" altLang="en-US" sz="32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親子天下</a:t>
            </a:r>
            <a:endParaRPr lang="en-US" altLang="zh-TW" sz="3200" dirty="0"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433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7B90B7E6-036C-B626-59EE-D4A16DE30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272913"/>
              </p:ext>
            </p:extLst>
          </p:nvPr>
        </p:nvGraphicFramePr>
        <p:xfrm>
          <a:off x="1471642" y="1762121"/>
          <a:ext cx="953436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5454">
                  <a:extLst>
                    <a:ext uri="{9D8B030D-6E8A-4147-A177-3AD203B41FA5}">
                      <a16:colId xmlns:a16="http://schemas.microsoft.com/office/drawing/2014/main" val="3247390925"/>
                    </a:ext>
                  </a:extLst>
                </a:gridCol>
                <a:gridCol w="5678906">
                  <a:extLst>
                    <a:ext uri="{9D8B030D-6E8A-4147-A177-3AD203B41FA5}">
                      <a16:colId xmlns:a16="http://schemas.microsoft.com/office/drawing/2014/main" val="42456654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文鼎標楷注音" panose="03000600000000000000" pitchFamily="66" charset="-120"/>
                          <a:ea typeface="文鼎標楷注音" panose="03000600000000000000" pitchFamily="66" charset="-120"/>
                        </a:rPr>
                        <a:t>第</a:t>
                      </a:r>
                      <a:r>
                        <a:rPr lang="zh-TW" altLang="en-US" sz="3600" dirty="0">
                          <a:latin typeface="文鼎標楷注音" panose="03000600000000000000" pitchFamily="66" charset="-120"/>
                          <a:ea typeface="文鼎標楷注音" panose="03000600000000000000" pitchFamily="66" charset="-120"/>
                        </a:rPr>
                        <a:t>一</a:t>
                      </a:r>
                      <a:r>
                        <a:rPr lang="zh-TW" altLang="en-US" sz="2000" dirty="0">
                          <a:latin typeface="文鼎標楷注音" panose="03000600000000000000" pitchFamily="66" charset="-120"/>
                          <a:ea typeface="文鼎標楷注音" panose="03000600000000000000" pitchFamily="66" charset="-120"/>
                        </a:rPr>
                        <a:t>級毒品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>
                          <a:latin typeface="文鼎標楷注音" panose="03000600000000000000" pitchFamily="66" charset="-120"/>
                          <a:ea typeface="文鼎標楷注音" panose="03000600000000000000" pitchFamily="66" charset="-120"/>
                        </a:rPr>
                        <a:t>海洛因、</a:t>
                      </a:r>
                      <a:r>
                        <a:rPr lang="zh-TW" altLang="en-US" sz="3600" dirty="0">
                          <a:latin typeface="文鼎標楷注音破音二" panose="03000600000000000000" pitchFamily="66" charset="-120"/>
                          <a:ea typeface="文鼎標楷注音破音二" panose="03000600000000000000" pitchFamily="66" charset="-120"/>
                        </a:rPr>
                        <a:t>嗎</a:t>
                      </a:r>
                      <a:r>
                        <a:rPr lang="zh-TW" altLang="en-US" sz="3600" dirty="0">
                          <a:latin typeface="文鼎標楷注音" panose="03000600000000000000" pitchFamily="66" charset="-120"/>
                          <a:ea typeface="文鼎標楷注音" panose="03000600000000000000" pitchFamily="66" charset="-120"/>
                        </a:rPr>
                        <a:t>啡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632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文鼎標楷注音" panose="03000600000000000000" pitchFamily="66" charset="-120"/>
                          <a:ea typeface="文鼎標楷注音" panose="03000600000000000000" pitchFamily="66" charset="-120"/>
                        </a:rPr>
                        <a:t>第</a:t>
                      </a:r>
                      <a:r>
                        <a:rPr lang="zh-TW" altLang="en-US" sz="3600" dirty="0">
                          <a:latin typeface="文鼎標楷注音" panose="03000600000000000000" pitchFamily="66" charset="-120"/>
                          <a:ea typeface="文鼎標楷注音" panose="03000600000000000000" pitchFamily="66" charset="-120"/>
                        </a:rPr>
                        <a:t>二</a:t>
                      </a:r>
                      <a:r>
                        <a:rPr lang="zh-TW" altLang="en-US" sz="2000" dirty="0">
                          <a:latin typeface="文鼎標楷注音" panose="03000600000000000000" pitchFamily="66" charset="-120"/>
                          <a:ea typeface="文鼎標楷注音" panose="03000600000000000000" pitchFamily="66" charset="-120"/>
                        </a:rPr>
                        <a:t>級毒品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>
                          <a:latin typeface="文鼎標楷注音" panose="03000600000000000000" pitchFamily="66" charset="-120"/>
                          <a:ea typeface="文鼎標楷注音" panose="03000600000000000000" pitchFamily="66" charset="-120"/>
                        </a:rPr>
                        <a:t>搖頭丸、大麻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003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文鼎標楷注音" panose="03000600000000000000" pitchFamily="66" charset="-120"/>
                          <a:ea typeface="文鼎標楷注音" panose="03000600000000000000" pitchFamily="66" charset="-120"/>
                        </a:rPr>
                        <a:t>第</a:t>
                      </a:r>
                      <a:r>
                        <a:rPr lang="zh-TW" altLang="en-US" sz="3600" dirty="0">
                          <a:latin typeface="文鼎標楷注音" panose="03000600000000000000" pitchFamily="66" charset="-120"/>
                          <a:ea typeface="文鼎標楷注音" panose="03000600000000000000" pitchFamily="66" charset="-120"/>
                        </a:rPr>
                        <a:t>三</a:t>
                      </a:r>
                      <a:r>
                        <a:rPr lang="zh-TW" altLang="en-US" sz="2000" dirty="0">
                          <a:latin typeface="文鼎標楷注音" panose="03000600000000000000" pitchFamily="66" charset="-120"/>
                          <a:ea typeface="文鼎標楷注音" panose="03000600000000000000" pitchFamily="66" charset="-120"/>
                        </a:rPr>
                        <a:t>級毒品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0" i="0" kern="1200" dirty="0">
                          <a:solidFill>
                            <a:schemeClr val="tx1"/>
                          </a:solidFill>
                          <a:effectLst/>
                          <a:latin typeface="文鼎標楷注音" panose="03000600000000000000" pitchFamily="66" charset="-120"/>
                          <a:ea typeface="文鼎標楷注音" panose="03000600000000000000" pitchFamily="66" charset="-120"/>
                          <a:cs typeface="+mn-cs"/>
                        </a:rPr>
                        <a:t>巴比妥、</a:t>
                      </a:r>
                      <a:r>
                        <a:rPr lang="en-US" altLang="zh-TW" sz="3600" b="0" i="0" kern="1200" dirty="0">
                          <a:solidFill>
                            <a:schemeClr val="tx1"/>
                          </a:solidFill>
                          <a:effectLst/>
                          <a:latin typeface="文鼎標楷注音" panose="03000600000000000000" pitchFamily="66" charset="-120"/>
                          <a:ea typeface="文鼎標楷注音" panose="03000600000000000000" pitchFamily="66" charset="-120"/>
                          <a:cs typeface="+mn-cs"/>
                        </a:rPr>
                        <a:t>K</a:t>
                      </a:r>
                      <a:r>
                        <a:rPr lang="zh-TW" altLang="en-US" sz="3600" b="0" i="0" kern="1200" dirty="0">
                          <a:solidFill>
                            <a:schemeClr val="tx1"/>
                          </a:solidFill>
                          <a:effectLst/>
                          <a:latin typeface="文鼎標楷注音" panose="03000600000000000000" pitchFamily="66" charset="-120"/>
                          <a:ea typeface="文鼎標楷注音" panose="03000600000000000000" pitchFamily="66" charset="-120"/>
                          <a:cs typeface="+mn-cs"/>
                        </a:rPr>
                        <a:t>他命</a:t>
                      </a:r>
                      <a:endParaRPr lang="zh-TW" altLang="en-US" sz="3600" dirty="0">
                        <a:latin typeface="文鼎標楷注音" panose="03000600000000000000" pitchFamily="66" charset="-120"/>
                        <a:ea typeface="文鼎標楷注音" panose="03000600000000000000" pitchFamily="66" charset="-12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881165"/>
                  </a:ext>
                </a:extLst>
              </a:tr>
              <a:tr h="5588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文鼎標楷注音" panose="03000600000000000000" pitchFamily="66" charset="-120"/>
                          <a:ea typeface="文鼎標楷注音" panose="03000600000000000000" pitchFamily="66" charset="-120"/>
                        </a:rPr>
                        <a:t>第</a:t>
                      </a:r>
                      <a:r>
                        <a:rPr lang="zh-TW" altLang="en-US" sz="3600" dirty="0">
                          <a:latin typeface="文鼎標楷注音" panose="03000600000000000000" pitchFamily="66" charset="-120"/>
                          <a:ea typeface="文鼎標楷注音" panose="03000600000000000000" pitchFamily="66" charset="-120"/>
                        </a:rPr>
                        <a:t>四</a:t>
                      </a:r>
                      <a:r>
                        <a:rPr lang="zh-TW" altLang="en-US" sz="2000" dirty="0">
                          <a:latin typeface="文鼎標楷注音" panose="03000600000000000000" pitchFamily="66" charset="-120"/>
                          <a:ea typeface="文鼎標楷注音" panose="03000600000000000000" pitchFamily="66" charset="-120"/>
                        </a:rPr>
                        <a:t>級毒品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600" b="0" i="0" kern="1200" dirty="0">
                          <a:solidFill>
                            <a:schemeClr val="tx1"/>
                          </a:solidFill>
                          <a:effectLst/>
                          <a:latin typeface="文鼎標楷注音" panose="03000600000000000000" pitchFamily="66" charset="-120"/>
                          <a:ea typeface="文鼎標楷注音" panose="03000600000000000000" pitchFamily="66" charset="-120"/>
                          <a:cs typeface="+mn-cs"/>
                        </a:rPr>
                        <a:t>火狐狸</a:t>
                      </a:r>
                      <a:endParaRPr lang="zh-TW" altLang="en-US" sz="3600" dirty="0">
                        <a:latin typeface="文鼎標楷注音" panose="03000600000000000000" pitchFamily="66" charset="-120"/>
                        <a:ea typeface="文鼎標楷注音" panose="03000600000000000000" pitchFamily="66" charset="-12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843276"/>
                  </a:ext>
                </a:extLst>
              </a:tr>
              <a:tr h="55030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b="0" i="0" kern="1200" dirty="0">
                          <a:solidFill>
                            <a:schemeClr val="tx1"/>
                          </a:solidFill>
                          <a:effectLst/>
                          <a:latin typeface="文鼎標楷注音" panose="03000600000000000000" pitchFamily="66" charset="-120"/>
                          <a:ea typeface="文鼎標楷注音" panose="03000600000000000000" pitchFamily="66" charset="-120"/>
                          <a:cs typeface="+mn-cs"/>
                        </a:rPr>
                        <a:t>吸入性</a:t>
                      </a:r>
                      <a:r>
                        <a:rPr lang="zh-TW" altLang="en-US" sz="2400" b="0" i="0" kern="1200" dirty="0">
                          <a:solidFill>
                            <a:schemeClr val="tx1"/>
                          </a:solidFill>
                          <a:effectLst/>
                          <a:latin typeface="文鼎標楷注音" panose="03000600000000000000" pitchFamily="66" charset="-120"/>
                          <a:ea typeface="文鼎標楷注音" panose="03000600000000000000" pitchFamily="66" charset="-120"/>
                          <a:cs typeface="+mn-cs"/>
                        </a:rPr>
                        <a:t>濫用物質</a:t>
                      </a:r>
                      <a:endParaRPr lang="zh-TW" altLang="en-US" sz="2400" dirty="0">
                        <a:latin typeface="文鼎標楷注音" panose="03000600000000000000" pitchFamily="66" charset="-120"/>
                        <a:ea typeface="文鼎標楷注音" panose="03000600000000000000" pitchFamily="66" charset="-12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600" dirty="0">
                          <a:latin typeface="文鼎標楷注音" panose="03000600000000000000" pitchFamily="66" charset="-120"/>
                          <a:ea typeface="文鼎標楷注音" panose="03000600000000000000" pitchFamily="66" charset="-120"/>
                        </a:rPr>
                        <a:t>強力膠、笑氣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807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09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C554048E-E8A3-6DEE-6E30-D461F0B9B642}"/>
              </a:ext>
            </a:extLst>
          </p:cNvPr>
          <p:cNvSpPr txBox="1"/>
          <p:nvPr/>
        </p:nvSpPr>
        <p:spPr>
          <a:xfrm>
            <a:off x="1035657" y="1397643"/>
            <a:ext cx="74133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◎吸毒後的身體反</a:t>
            </a:r>
            <a:r>
              <a:rPr lang="zh-TW" altLang="en-US" sz="4000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</a:rPr>
              <a:t>應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139871C-5827-509B-444A-40E5626C4341}"/>
              </a:ext>
            </a:extLst>
          </p:cNvPr>
          <p:cNvSpPr txBox="1"/>
          <p:nvPr/>
        </p:nvSpPr>
        <p:spPr>
          <a:xfrm>
            <a:off x="4770457" y="2443932"/>
            <a:ext cx="3408327" cy="70788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4000" b="0" i="0" dirty="0">
                <a:solidFill>
                  <a:srgbClr val="000000"/>
                </a:solidFill>
                <a:effectLst/>
                <a:latin typeface="文鼎標楷注音" panose="03000600000000000000" pitchFamily="66" charset="-120"/>
                <a:ea typeface="文鼎標楷注音" panose="03000600000000000000" pitchFamily="66" charset="-120"/>
              </a:rPr>
              <a:t>精神恍惚</a:t>
            </a:r>
            <a:endParaRPr lang="en-US" altLang="zh-TW" sz="4000" b="0" i="0" dirty="0">
              <a:solidFill>
                <a:srgbClr val="000000"/>
              </a:solidFill>
              <a:effectLst/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AFAC0A7-957E-6522-6E3D-0FCD1F49CCD6}"/>
              </a:ext>
            </a:extLst>
          </p:cNvPr>
          <p:cNvSpPr txBox="1"/>
          <p:nvPr/>
        </p:nvSpPr>
        <p:spPr>
          <a:xfrm>
            <a:off x="1035657" y="2432638"/>
            <a:ext cx="3408327" cy="70788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4000" b="0" i="0" dirty="0">
                <a:solidFill>
                  <a:srgbClr val="000000"/>
                </a:solidFill>
                <a:effectLst/>
                <a:latin typeface="文鼎標楷注音" panose="03000600000000000000" pitchFamily="66" charset="-120"/>
                <a:ea typeface="文鼎標楷注音" panose="03000600000000000000" pitchFamily="66" charset="-120"/>
              </a:rPr>
              <a:t>懶洋洋</a:t>
            </a:r>
            <a:endParaRPr lang="en-US" altLang="zh-TW" sz="4000" b="0" i="0" dirty="0">
              <a:solidFill>
                <a:srgbClr val="000000"/>
              </a:solidFill>
              <a:effectLst/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993B17F-BE3D-5935-7BF4-D9417B3587A4}"/>
              </a:ext>
            </a:extLst>
          </p:cNvPr>
          <p:cNvSpPr txBox="1"/>
          <p:nvPr/>
        </p:nvSpPr>
        <p:spPr>
          <a:xfrm>
            <a:off x="1020745" y="3322852"/>
            <a:ext cx="3408327" cy="70788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4000" b="0" i="0" dirty="0">
                <a:solidFill>
                  <a:srgbClr val="000000"/>
                </a:solidFill>
                <a:effectLst/>
                <a:latin typeface="文鼎標楷注音" panose="03000600000000000000" pitchFamily="66" charset="-120"/>
                <a:ea typeface="文鼎標楷注音" panose="03000600000000000000" pitchFamily="66" charset="-120"/>
              </a:rPr>
              <a:t>打呵欠</a:t>
            </a:r>
            <a:endParaRPr lang="en-US" altLang="zh-TW" sz="4000" b="0" i="0" dirty="0">
              <a:solidFill>
                <a:srgbClr val="000000"/>
              </a:solidFill>
              <a:effectLst/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11ADA2D-87D9-8E0F-FEC9-316F9DEFB358}"/>
              </a:ext>
            </a:extLst>
          </p:cNvPr>
          <p:cNvSpPr txBox="1"/>
          <p:nvPr/>
        </p:nvSpPr>
        <p:spPr>
          <a:xfrm>
            <a:off x="4770458" y="3353150"/>
            <a:ext cx="3408327" cy="70788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000000"/>
                </a:solidFill>
                <a:latin typeface="文鼎標楷注音" panose="03000600000000000000" pitchFamily="66" charset="-120"/>
                <a:ea typeface="文鼎標楷注音" panose="03000600000000000000" pitchFamily="66" charset="-120"/>
              </a:rPr>
              <a:t>產生幻覺</a:t>
            </a:r>
            <a:endParaRPr lang="en-US" altLang="zh-TW" sz="4000" b="0" i="0" dirty="0">
              <a:solidFill>
                <a:srgbClr val="000000"/>
              </a:solidFill>
              <a:effectLst/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F3C4C53-C4D2-C38C-27C7-53484F8DECF7}"/>
              </a:ext>
            </a:extLst>
          </p:cNvPr>
          <p:cNvSpPr txBox="1"/>
          <p:nvPr/>
        </p:nvSpPr>
        <p:spPr>
          <a:xfrm>
            <a:off x="1020742" y="4213066"/>
            <a:ext cx="3408327" cy="70788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4000" b="0" i="0" dirty="0">
                <a:solidFill>
                  <a:srgbClr val="000000"/>
                </a:solidFill>
                <a:effectLst/>
                <a:latin typeface="文鼎標楷注音" panose="03000600000000000000" pitchFamily="66" charset="-120"/>
                <a:ea typeface="文鼎標楷注音" panose="03000600000000000000" pitchFamily="66" charset="-120"/>
              </a:rPr>
              <a:t>胡言亂語</a:t>
            </a:r>
            <a:endParaRPr lang="en-US" altLang="zh-TW" sz="4000" b="0" i="0" dirty="0">
              <a:solidFill>
                <a:srgbClr val="000000"/>
              </a:solidFill>
              <a:effectLst/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92451B6-AF25-33ED-47A5-8BE3E8FD63D9}"/>
              </a:ext>
            </a:extLst>
          </p:cNvPr>
          <p:cNvSpPr txBox="1"/>
          <p:nvPr/>
        </p:nvSpPr>
        <p:spPr>
          <a:xfrm>
            <a:off x="4770458" y="4236178"/>
            <a:ext cx="3408327" cy="70788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4000" b="0" i="0" dirty="0">
                <a:solidFill>
                  <a:srgbClr val="000000"/>
                </a:solidFill>
                <a:effectLst/>
                <a:latin typeface="文鼎標楷注音" panose="03000600000000000000" pitchFamily="66" charset="-120"/>
                <a:ea typeface="文鼎標楷注音" panose="03000600000000000000" pitchFamily="66" charset="-120"/>
              </a:rPr>
              <a:t>膀胱萎縮</a:t>
            </a:r>
            <a:endParaRPr lang="en-US" altLang="zh-TW" sz="4000" b="0" i="0" dirty="0">
              <a:solidFill>
                <a:srgbClr val="000000"/>
              </a:solidFill>
              <a:effectLst/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710E6A2-3D0D-210B-EC5A-408F2436AD5E}"/>
              </a:ext>
            </a:extLst>
          </p:cNvPr>
          <p:cNvSpPr txBox="1"/>
          <p:nvPr/>
        </p:nvSpPr>
        <p:spPr>
          <a:xfrm>
            <a:off x="4770458" y="5185092"/>
            <a:ext cx="3408327" cy="70788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4000" b="0" i="0" dirty="0">
                <a:solidFill>
                  <a:srgbClr val="000000"/>
                </a:solidFill>
                <a:effectLst/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包尿布</a:t>
            </a:r>
            <a:endParaRPr lang="en-US" altLang="zh-TW" sz="4000" b="0" i="0" dirty="0">
              <a:solidFill>
                <a:srgbClr val="000000"/>
              </a:solidFill>
              <a:effectLst/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C460D8E-4E8B-BCA1-91F4-EDF1C3A01B8F}"/>
              </a:ext>
            </a:extLst>
          </p:cNvPr>
          <p:cNvSpPr txBox="1"/>
          <p:nvPr/>
        </p:nvSpPr>
        <p:spPr>
          <a:xfrm>
            <a:off x="8641675" y="2462967"/>
            <a:ext cx="1819062" cy="3046988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txBody>
          <a:bodyPr wrap="square">
            <a:spAutoFit/>
          </a:bodyPr>
          <a:lstStyle/>
          <a:p>
            <a:r>
              <a:rPr lang="zh-TW" altLang="en-US" sz="9600" b="0" i="0" dirty="0">
                <a:solidFill>
                  <a:schemeClr val="bg1"/>
                </a:solidFill>
                <a:effectLst/>
                <a:latin typeface="文鼎標楷注音" panose="03000600000000000000" pitchFamily="66" charset="-120"/>
                <a:ea typeface="文鼎標楷注音" panose="03000600000000000000" pitchFamily="66" charset="-120"/>
              </a:rPr>
              <a:t>死亡</a:t>
            </a:r>
            <a:endParaRPr lang="en-US" altLang="zh-TW" sz="9600" b="0" i="0" dirty="0">
              <a:solidFill>
                <a:schemeClr val="bg1"/>
              </a:solidFill>
              <a:effectLst/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F775B1C-7676-DA4F-5D3F-7E761ED19785}"/>
              </a:ext>
            </a:extLst>
          </p:cNvPr>
          <p:cNvSpPr txBox="1"/>
          <p:nvPr/>
        </p:nvSpPr>
        <p:spPr>
          <a:xfrm>
            <a:off x="1035657" y="5141336"/>
            <a:ext cx="3408327" cy="70788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000000"/>
                </a:solidFill>
                <a:latin typeface="文鼎標楷注音" panose="03000600000000000000" pitchFamily="66" charset="-120"/>
                <a:ea typeface="文鼎標楷注音" panose="03000600000000000000" pitchFamily="66" charset="-120"/>
              </a:rPr>
              <a:t>行</a:t>
            </a:r>
            <a:r>
              <a:rPr lang="zh-TW" altLang="en-US" sz="4000" dirty="0">
                <a:solidFill>
                  <a:srgbClr val="000000"/>
                </a:solidFill>
                <a:latin typeface="文鼎標楷注音破音一" panose="03000600000000000000" pitchFamily="66" charset="-120"/>
                <a:ea typeface="文鼎標楷注音破音一" panose="03000600000000000000" pitchFamily="66" charset="-120"/>
              </a:rPr>
              <a:t>為</a:t>
            </a:r>
            <a:r>
              <a:rPr lang="zh-TW" altLang="en-US" sz="4000" dirty="0">
                <a:solidFill>
                  <a:srgbClr val="000000"/>
                </a:solidFill>
                <a:latin typeface="文鼎標楷注音" panose="03000600000000000000" pitchFamily="66" charset="-120"/>
                <a:ea typeface="文鼎標楷注音" panose="03000600000000000000" pitchFamily="66" charset="-120"/>
              </a:rPr>
              <a:t>暴躁</a:t>
            </a:r>
            <a:endParaRPr lang="en-US" altLang="zh-TW" sz="4000" b="0" i="0" dirty="0">
              <a:solidFill>
                <a:srgbClr val="000000"/>
              </a:solidFill>
              <a:effectLst/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235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79F08A0E-B2C4-C899-7FF2-F28CA5462603}"/>
              </a:ext>
            </a:extLst>
          </p:cNvPr>
          <p:cNvSpPr txBox="1">
            <a:spLocks/>
          </p:cNvSpPr>
          <p:nvPr/>
        </p:nvSpPr>
        <p:spPr>
          <a:xfrm>
            <a:off x="1408166" y="1393592"/>
            <a:ext cx="8604514" cy="132217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80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◎毒品偽裝術</a:t>
            </a:r>
          </a:p>
        </p:txBody>
      </p:sp>
      <p:pic>
        <p:nvPicPr>
          <p:cNvPr id="4" name="Picture 2" descr="改裝型混合式毒品。&#10;（記者吳亮儀翻攝）">
            <a:extLst>
              <a:ext uri="{FF2B5EF4-FFF2-40B4-BE49-F238E27FC236}">
                <a16:creationId xmlns:a16="http://schemas.microsoft.com/office/drawing/2014/main" id="{47CD578B-6330-44E8-E5A8-C592AE905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3"/>
          <a:stretch/>
        </p:blipFill>
        <p:spPr bwMode="auto">
          <a:xfrm>
            <a:off x="2359173" y="2468890"/>
            <a:ext cx="639999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4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假糖果真毒品，中小學反毒策展震撼">
            <a:extLst>
              <a:ext uri="{FF2B5EF4-FFF2-40B4-BE49-F238E27FC236}">
                <a16:creationId xmlns:a16="http://schemas.microsoft.com/office/drawing/2014/main" id="{46EC7BA5-50A8-147E-CA60-98310D4EC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94" y="704088"/>
            <a:ext cx="9389057" cy="528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1BE020D3-1FCE-505D-8BE1-113E9C580799}"/>
              </a:ext>
            </a:extLst>
          </p:cNvPr>
          <p:cNvSpPr txBox="1"/>
          <p:nvPr/>
        </p:nvSpPr>
        <p:spPr>
          <a:xfrm>
            <a:off x="213361" y="3168289"/>
            <a:ext cx="3282696" cy="923330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毒果凍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DA22570-033D-1825-BBA0-2E0F71BF6DB9}"/>
              </a:ext>
            </a:extLst>
          </p:cNvPr>
          <p:cNvSpPr txBox="1"/>
          <p:nvPr/>
        </p:nvSpPr>
        <p:spPr>
          <a:xfrm>
            <a:off x="8695944" y="3150001"/>
            <a:ext cx="3282696" cy="923330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毒軟糖</a:t>
            </a:r>
          </a:p>
        </p:txBody>
      </p:sp>
    </p:spTree>
    <p:extLst>
      <p:ext uri="{BB962C8B-B14F-4D97-AF65-F5344CB8AC3E}">
        <p14:creationId xmlns:p14="http://schemas.microsoft.com/office/powerpoint/2010/main" val="2180901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8C15BE6-DFAE-51DA-8723-AC6BB7D03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3" y="530352"/>
            <a:ext cx="4986294" cy="46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2A9851B-F9C3-BA6B-830E-51FED77EB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593" y="1615480"/>
            <a:ext cx="4851463" cy="449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945B206B-825F-7049-995A-D94EC2674F6A}"/>
              </a:ext>
            </a:extLst>
          </p:cNvPr>
          <p:cNvSpPr txBox="1"/>
          <p:nvPr/>
        </p:nvSpPr>
        <p:spPr>
          <a:xfrm rot="20981273">
            <a:off x="625793" y="4828032"/>
            <a:ext cx="4760023" cy="923330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毒巧克力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1E8B496-467D-0504-2C5E-AE20FC371073}"/>
              </a:ext>
            </a:extLst>
          </p:cNvPr>
          <p:cNvSpPr txBox="1"/>
          <p:nvPr/>
        </p:nvSpPr>
        <p:spPr>
          <a:xfrm rot="716537">
            <a:off x="7191041" y="842919"/>
            <a:ext cx="4760023" cy="923330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毒梅子粉</a:t>
            </a:r>
          </a:p>
        </p:txBody>
      </p:sp>
    </p:spTree>
    <p:extLst>
      <p:ext uri="{BB962C8B-B14F-4D97-AF65-F5344CB8AC3E}">
        <p14:creationId xmlns:p14="http://schemas.microsoft.com/office/powerpoint/2010/main" val="348930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F087FC6-7615-35DA-DF42-C82B8036C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08" y="594360"/>
            <a:ext cx="5410380" cy="501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4AEA8F3-AE04-3F96-46DC-AD87ABAE3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13884"/>
            <a:ext cx="4696016" cy="435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5E3E20FD-E193-1D54-1BD1-39D867B39B91}"/>
              </a:ext>
            </a:extLst>
          </p:cNvPr>
          <p:cNvSpPr txBox="1"/>
          <p:nvPr/>
        </p:nvSpPr>
        <p:spPr>
          <a:xfrm rot="20981273">
            <a:off x="570929" y="5358384"/>
            <a:ext cx="4760023" cy="923330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毒跳跳糖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3D474FD-D8E2-BE86-281E-EB1AAC0E87F2}"/>
              </a:ext>
            </a:extLst>
          </p:cNvPr>
          <p:cNvSpPr txBox="1"/>
          <p:nvPr/>
        </p:nvSpPr>
        <p:spPr>
          <a:xfrm rot="842698">
            <a:off x="6991980" y="969263"/>
            <a:ext cx="4760023" cy="923330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毒咖啡包</a:t>
            </a:r>
          </a:p>
        </p:txBody>
      </p:sp>
    </p:spTree>
    <p:extLst>
      <p:ext uri="{BB962C8B-B14F-4D97-AF65-F5344CB8AC3E}">
        <p14:creationId xmlns:p14="http://schemas.microsoft.com/office/powerpoint/2010/main" val="3372658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二級毒品麥角二乙胺，俗稱「毒郵票」。&#10;（資料照）">
            <a:extLst>
              <a:ext uri="{FF2B5EF4-FFF2-40B4-BE49-F238E27FC236}">
                <a16:creationId xmlns:a16="http://schemas.microsoft.com/office/drawing/2014/main" id="{8C41CE75-E78F-AF90-7B5F-B498F967F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048" y="1287893"/>
            <a:ext cx="5989320" cy="447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警方查獲毒販將安毒藏在王子麵裡。（記者姚岳宏翻攝）">
            <a:extLst>
              <a:ext uri="{FF2B5EF4-FFF2-40B4-BE49-F238E27FC236}">
                <a16:creationId xmlns:a16="http://schemas.microsoft.com/office/drawing/2014/main" id="{5555450E-2582-6D74-B85E-D2D5438A4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25" y="426385"/>
            <a:ext cx="5757275" cy="32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138CDC57-C2DC-6E17-C36D-93C11313CBB2}"/>
              </a:ext>
            </a:extLst>
          </p:cNvPr>
          <p:cNvSpPr txBox="1"/>
          <p:nvPr/>
        </p:nvSpPr>
        <p:spPr>
          <a:xfrm rot="20981273">
            <a:off x="981680" y="3348290"/>
            <a:ext cx="3718119" cy="923330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毒零食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44DB466-BA88-1CD6-FB0D-0993ECF76DC5}"/>
              </a:ext>
            </a:extLst>
          </p:cNvPr>
          <p:cNvSpPr txBox="1"/>
          <p:nvPr/>
        </p:nvSpPr>
        <p:spPr>
          <a:xfrm rot="20981273">
            <a:off x="6839935" y="826227"/>
            <a:ext cx="3718119" cy="923330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毒郵票</a:t>
            </a:r>
          </a:p>
        </p:txBody>
      </p:sp>
    </p:spTree>
    <p:extLst>
      <p:ext uri="{BB962C8B-B14F-4D97-AF65-F5344CB8AC3E}">
        <p14:creationId xmlns:p14="http://schemas.microsoft.com/office/powerpoint/2010/main" val="2400648297"/>
      </p:ext>
    </p:extLst>
  </p:cSld>
  <p:clrMapOvr>
    <a:masterClrMapping/>
  </p:clrMapOvr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2816</TotalTime>
  <Words>91</Words>
  <Application>Microsoft Office PowerPoint</Application>
  <PresentationFormat>寬螢幕</PresentationFormat>
  <Paragraphs>31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文鼎標楷注音</vt:lpstr>
      <vt:lpstr>文鼎標楷注音破音一</vt:lpstr>
      <vt:lpstr>文鼎標楷注音破音二</vt:lpstr>
      <vt:lpstr>Arial</vt:lpstr>
      <vt:lpstr>Century Gothic</vt:lpstr>
      <vt:lpstr>飛機雲</vt:lpstr>
      <vt:lpstr>小心有『毒』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書琴 李</dc:creator>
  <cp:lastModifiedBy>書琴 李</cp:lastModifiedBy>
  <cp:revision>7</cp:revision>
  <dcterms:created xsi:type="dcterms:W3CDTF">2023-07-03T09:37:45Z</dcterms:created>
  <dcterms:modified xsi:type="dcterms:W3CDTF">2023-07-05T08:38:42Z</dcterms:modified>
</cp:coreProperties>
</file>