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C28D1D-8EF7-4973-B1A5-62B91E870B3A}" type="datetimeFigureOut">
              <a:rPr lang="zh-TW" altLang="en-US" smtClean="0"/>
              <a:t>2023/6/23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BC6E145-F3C9-48D4-9BE4-D827EB1C46E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61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D1D-8EF7-4973-B1A5-62B91E870B3A}" type="datetimeFigureOut">
              <a:rPr lang="zh-TW" altLang="en-US" smtClean="0"/>
              <a:t>2023/6/23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E145-F3C9-48D4-9BE4-D827EB1C4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74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D1D-8EF7-4973-B1A5-62B91E870B3A}" type="datetimeFigureOut">
              <a:rPr lang="zh-TW" altLang="en-US" smtClean="0"/>
              <a:t>2023/6/23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E145-F3C9-48D4-9BE4-D827EB1C46E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76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D1D-8EF7-4973-B1A5-62B91E870B3A}" type="datetimeFigureOut">
              <a:rPr lang="zh-TW" altLang="en-US" smtClean="0"/>
              <a:t>2023/6/23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E145-F3C9-48D4-9BE4-D827EB1C46E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38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D1D-8EF7-4973-B1A5-62B91E870B3A}" type="datetimeFigureOut">
              <a:rPr lang="zh-TW" altLang="en-US" smtClean="0"/>
              <a:t>2023/6/23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E145-F3C9-48D4-9BE4-D827EB1C4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88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D1D-8EF7-4973-B1A5-62B91E870B3A}" type="datetimeFigureOut">
              <a:rPr lang="zh-TW" altLang="en-US" smtClean="0"/>
              <a:t>2023/6/23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E145-F3C9-48D4-9BE4-D827EB1C46E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178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D1D-8EF7-4973-B1A5-62B91E870B3A}" type="datetimeFigureOut">
              <a:rPr lang="zh-TW" altLang="en-US" smtClean="0"/>
              <a:t>2023/6/23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E145-F3C9-48D4-9BE4-D827EB1C46E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310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D1D-8EF7-4973-B1A5-62B91E870B3A}" type="datetimeFigureOut">
              <a:rPr lang="zh-TW" altLang="en-US" smtClean="0"/>
              <a:t>2023/6/23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E145-F3C9-48D4-9BE4-D827EB1C46E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024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D1D-8EF7-4973-B1A5-62B91E870B3A}" type="datetimeFigureOut">
              <a:rPr lang="zh-TW" altLang="en-US" smtClean="0"/>
              <a:t>2023/6/23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E145-F3C9-48D4-9BE4-D827EB1C46E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05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D1D-8EF7-4973-B1A5-62B91E870B3A}" type="datetimeFigureOut">
              <a:rPr lang="zh-TW" altLang="en-US" smtClean="0"/>
              <a:t>2023/6/23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E145-F3C9-48D4-9BE4-D827EB1C4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41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D1D-8EF7-4973-B1A5-62B91E870B3A}" type="datetimeFigureOut">
              <a:rPr lang="zh-TW" altLang="en-US" smtClean="0"/>
              <a:t>2023/6/23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E145-F3C9-48D4-9BE4-D827EB1C46E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4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D1D-8EF7-4973-B1A5-62B91E870B3A}" type="datetimeFigureOut">
              <a:rPr lang="zh-TW" altLang="en-US" smtClean="0"/>
              <a:t>2023/6/23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E145-F3C9-48D4-9BE4-D827EB1C4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63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D1D-8EF7-4973-B1A5-62B91E870B3A}" type="datetimeFigureOut">
              <a:rPr lang="zh-TW" altLang="en-US" smtClean="0"/>
              <a:t>2023/6/23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E145-F3C9-48D4-9BE4-D827EB1C46E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82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D1D-8EF7-4973-B1A5-62B91E870B3A}" type="datetimeFigureOut">
              <a:rPr lang="zh-TW" altLang="en-US" smtClean="0"/>
              <a:t>2023/6/23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E145-F3C9-48D4-9BE4-D827EB1C46E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32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D1D-8EF7-4973-B1A5-62B91E870B3A}" type="datetimeFigureOut">
              <a:rPr lang="zh-TW" altLang="en-US" smtClean="0"/>
              <a:t>2023/6/23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E145-F3C9-48D4-9BE4-D827EB1C4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90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D1D-8EF7-4973-B1A5-62B91E870B3A}" type="datetimeFigureOut">
              <a:rPr lang="zh-TW" altLang="en-US" smtClean="0"/>
              <a:t>2023/6/23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E145-F3C9-48D4-9BE4-D827EB1C46E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33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D1D-8EF7-4973-B1A5-62B91E870B3A}" type="datetimeFigureOut">
              <a:rPr lang="zh-TW" altLang="en-US" smtClean="0"/>
              <a:t>2023/6/23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E145-F3C9-48D4-9BE4-D827EB1C4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54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C28D1D-8EF7-4973-B1A5-62B91E870B3A}" type="datetimeFigureOut">
              <a:rPr lang="zh-TW" altLang="en-US" smtClean="0"/>
              <a:t>2023/6/23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C6E145-F3C9-48D4-9BE4-D827EB1C4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81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96817" y="1931241"/>
            <a:ext cx="6798365" cy="922351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+mj-ea"/>
              </a:rPr>
              <a:t>認識毒品簡報</a:t>
            </a:r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C34EC2B8-E7E2-485D-90E7-7FF15A55DE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>
                <a:latin typeface="+mj-ea"/>
                <a:ea typeface="+mj-ea"/>
              </a:rPr>
              <a:t>彰化縣朝興國小五年忠班</a:t>
            </a:r>
            <a:endParaRPr lang="en-US" altLang="zh-TW" b="1" dirty="0">
              <a:latin typeface="+mj-ea"/>
              <a:ea typeface="+mj-ea"/>
            </a:endParaRPr>
          </a:p>
          <a:p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6054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6027" y="905522"/>
            <a:ext cx="4436827" cy="96274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/>
                <a:latin typeface="+mj-ea"/>
              </a:rPr>
              <a:t>第三級毒品</a:t>
            </a:r>
            <a:r>
              <a:rPr lang="en-US" altLang="zh-TW" b="1" dirty="0">
                <a:effectLst/>
                <a:latin typeface="+mj-ea"/>
              </a:rPr>
              <a:t>:K</a:t>
            </a:r>
            <a:r>
              <a:rPr lang="zh-TW" altLang="en-US" b="1" dirty="0">
                <a:effectLst/>
                <a:latin typeface="+mj-ea"/>
              </a:rPr>
              <a:t>他命</a:t>
            </a:r>
            <a:endParaRPr lang="zh-TW" altLang="en-US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444" y="2506662"/>
            <a:ext cx="10515600" cy="4351338"/>
          </a:xfrm>
        </p:spPr>
        <p:txBody>
          <a:bodyPr/>
          <a:lstStyle/>
          <a:p>
            <a:r>
              <a:rPr lang="zh-TW" altLang="en-US" b="1" dirty="0">
                <a:latin typeface="+mj-ea"/>
                <a:ea typeface="+mj-ea"/>
              </a:rPr>
              <a:t>具麻醉作用。</a:t>
            </a:r>
          </a:p>
          <a:p>
            <a:endParaRPr lang="zh-TW" altLang="en-US" b="1" dirty="0">
              <a:latin typeface="+mj-ea"/>
              <a:ea typeface="+mj-ea"/>
            </a:endParaRPr>
          </a:p>
          <a:p>
            <a:r>
              <a:rPr lang="zh-TW" altLang="en-US" b="1">
                <a:latin typeface="+mj-ea"/>
                <a:ea typeface="+mj-ea"/>
              </a:rPr>
              <a:t>產生幻覺、錯亂、意識模糊、噁心、嘔吐、複視、視覺模糊、影像扭曲、暫發性失憶及身體失去平衡等症狀，濫用愷他命，會罹患慢性間質性膀胱炎，使膀胱壁纖維化增厚，容量變小，產生頻尿、尿急、小便疼痛、血尿、下腹部疼痛等症狀。</a:t>
            </a:r>
            <a:endParaRPr lang="zh-TW" altLang="en-US" b="1" dirty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862" y="1102394"/>
            <a:ext cx="2764735" cy="177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0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E107A2F6-50AA-47CC-A6C1-85B6E710B96C}"/>
              </a:ext>
            </a:extLst>
          </p:cNvPr>
          <p:cNvSpPr txBox="1">
            <a:spLocks/>
          </p:cNvSpPr>
          <p:nvPr/>
        </p:nvSpPr>
        <p:spPr>
          <a:xfrm>
            <a:off x="704346" y="1079792"/>
            <a:ext cx="6798365" cy="9223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>
                <a:latin typeface="+mj-ea"/>
              </a:rPr>
              <a:t>第二級毒品：搖頭丸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9C7C41BC-DC92-47CA-8DA2-48FBD1DB4644}"/>
              </a:ext>
            </a:extLst>
          </p:cNvPr>
          <p:cNvSpPr txBox="1">
            <a:spLocks/>
          </p:cNvSpPr>
          <p:nvPr/>
        </p:nvSpPr>
        <p:spPr>
          <a:xfrm>
            <a:off x="704346" y="2565647"/>
            <a:ext cx="10747848" cy="38112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+mj-ea"/>
                <a:ea typeface="+mj-ea"/>
              </a:rPr>
              <a:t>服用者之所以會選擇搖頭丸，很可能是想要得到它能給予的心理刺激與感官高潮，像是欣快</a:t>
            </a:r>
            <a:r>
              <a:rPr lang="en-US" altLang="zh-TW" b="1" dirty="0">
                <a:latin typeface="+mj-ea"/>
                <a:ea typeface="+mj-ea"/>
              </a:rPr>
              <a:t>(Euphoria)</a:t>
            </a:r>
            <a:r>
              <a:rPr lang="zh-TW" altLang="en-US" b="1" dirty="0">
                <a:latin typeface="+mj-ea"/>
                <a:ea typeface="+mj-ea"/>
              </a:rPr>
              <a:t>、活力、外向性</a:t>
            </a:r>
            <a:r>
              <a:rPr lang="en-US" altLang="zh-TW" b="1" dirty="0">
                <a:latin typeface="+mj-ea"/>
                <a:ea typeface="+mj-ea"/>
              </a:rPr>
              <a:t>(Extroversion)</a:t>
            </a:r>
            <a:r>
              <a:rPr lang="zh-TW" altLang="en-US" b="1" dirty="0">
                <a:latin typeface="+mj-ea"/>
                <a:ea typeface="+mj-ea"/>
              </a:rPr>
              <a:t>、自我覺察、同理心、警覺性與被愛的幸福感等，而且還能大大提升觸覺、聽覺和味覺等感官的敏感度。搖頭丸的藥效一般會在服用後的</a:t>
            </a:r>
            <a:r>
              <a:rPr lang="en-US" altLang="zh-TW" b="1" dirty="0">
                <a:latin typeface="+mj-ea"/>
                <a:ea typeface="+mj-ea"/>
              </a:rPr>
              <a:t>30</a:t>
            </a:r>
            <a:r>
              <a:rPr lang="zh-TW" altLang="en-US" b="1" dirty="0">
                <a:latin typeface="+mj-ea"/>
                <a:ea typeface="+mj-ea"/>
              </a:rPr>
              <a:t>分鐘內起作用，並可持續</a:t>
            </a:r>
            <a:r>
              <a:rPr lang="en-US" altLang="zh-TW" b="1" dirty="0">
                <a:latin typeface="+mj-ea"/>
                <a:ea typeface="+mj-ea"/>
              </a:rPr>
              <a:t>3~6</a:t>
            </a:r>
            <a:r>
              <a:rPr lang="zh-TW" altLang="en-US" b="1" dirty="0">
                <a:latin typeface="+mj-ea"/>
                <a:ea typeface="+mj-ea"/>
              </a:rPr>
              <a:t>小時，但按照每個人使用的分量和體質不同，其結果和副作用也有所差異。</a:t>
            </a:r>
          </a:p>
          <a:p>
            <a:r>
              <a:rPr lang="zh-TW" altLang="en-US" b="1" dirty="0">
                <a:latin typeface="+mj-ea"/>
                <a:ea typeface="+mj-ea"/>
              </a:rPr>
              <a:t>請注意，搖頭丸絕不是一般的興奮劑，它是能危害身體的非法毒品，症狀包括噁心、發冷、冒汗、熱潮紅</a:t>
            </a:r>
            <a:r>
              <a:rPr lang="en-US" altLang="zh-TW" b="1" dirty="0">
                <a:latin typeface="+mj-ea"/>
                <a:ea typeface="+mj-ea"/>
              </a:rPr>
              <a:t>(Hot flash)</a:t>
            </a:r>
            <a:r>
              <a:rPr lang="zh-TW" altLang="en-US" b="1" dirty="0">
                <a:latin typeface="+mj-ea"/>
                <a:ea typeface="+mj-ea"/>
              </a:rPr>
              <a:t>、脫水、肌肉僵硬或痙攣、不寧腿症候群</a:t>
            </a:r>
            <a:r>
              <a:rPr lang="en-US" altLang="zh-TW" b="1" dirty="0">
                <a:latin typeface="+mj-ea"/>
                <a:ea typeface="+mj-ea"/>
              </a:rPr>
              <a:t>(Restless Legs Syndrome</a:t>
            </a:r>
            <a:r>
              <a:rPr lang="zh-TW" altLang="en-US" b="1" dirty="0">
                <a:latin typeface="+mj-ea"/>
                <a:ea typeface="+mj-ea"/>
              </a:rPr>
              <a:t>，簡稱</a:t>
            </a:r>
            <a:r>
              <a:rPr lang="en-US" altLang="zh-TW" b="1" dirty="0">
                <a:latin typeface="+mj-ea"/>
                <a:ea typeface="+mj-ea"/>
              </a:rPr>
              <a:t>RLS)</a:t>
            </a:r>
            <a:r>
              <a:rPr lang="zh-TW" altLang="en-US" b="1" dirty="0">
                <a:latin typeface="+mj-ea"/>
                <a:ea typeface="+mj-ea"/>
              </a:rPr>
              <a:t>、磨牙、沒食慾、思緒錯亂和躁動。</a:t>
            </a:r>
          </a:p>
          <a:p>
            <a:r>
              <a:rPr lang="zh-TW" altLang="en-US" b="1" dirty="0">
                <a:latin typeface="+mj-ea"/>
                <a:ea typeface="+mj-ea"/>
              </a:rPr>
              <a:t>通常在服用後隔天，用藥者會經歷持續數日至一個禮拜的情緒低潮，並同時伴隨著焦慮、精神混亂、失眠</a:t>
            </a:r>
            <a:r>
              <a:rPr lang="en-US" altLang="zh-TW" b="1" dirty="0">
                <a:latin typeface="+mj-ea"/>
                <a:ea typeface="+mj-ea"/>
              </a:rPr>
              <a:t>(Insomnia)</a:t>
            </a:r>
            <a:r>
              <a:rPr lang="zh-TW" altLang="en-US" b="1" dirty="0">
                <a:latin typeface="+mj-ea"/>
                <a:ea typeface="+mj-ea"/>
              </a:rPr>
              <a:t>、憂鬱、心率加快、具有衝動或攻擊性、妄想症</a:t>
            </a:r>
            <a:r>
              <a:rPr lang="en-US" altLang="zh-TW" b="1" dirty="0">
                <a:latin typeface="+mj-ea"/>
                <a:ea typeface="+mj-ea"/>
              </a:rPr>
              <a:t>(Paranoia)</a:t>
            </a:r>
            <a:r>
              <a:rPr lang="zh-TW" altLang="en-US" b="1" dirty="0">
                <a:latin typeface="+mj-ea"/>
                <a:ea typeface="+mj-ea"/>
              </a:rPr>
              <a:t>、恐慌發作</a:t>
            </a:r>
            <a:r>
              <a:rPr lang="en-US" altLang="zh-TW" b="1" dirty="0">
                <a:latin typeface="+mj-ea"/>
                <a:ea typeface="+mj-ea"/>
              </a:rPr>
              <a:t>(Panic attack)</a:t>
            </a:r>
            <a:r>
              <a:rPr lang="zh-TW" altLang="en-US" b="1" dirty="0">
                <a:latin typeface="+mj-ea"/>
                <a:ea typeface="+mj-ea"/>
              </a:rPr>
              <a:t>、精神病</a:t>
            </a:r>
            <a:r>
              <a:rPr lang="en-US" altLang="zh-TW" b="1" dirty="0">
                <a:latin typeface="+mj-ea"/>
                <a:ea typeface="+mj-ea"/>
              </a:rPr>
              <a:t>(Psychosis)</a:t>
            </a:r>
            <a:r>
              <a:rPr lang="zh-TW" altLang="en-US" b="1" dirty="0">
                <a:latin typeface="+mj-ea"/>
                <a:ea typeface="+mj-ea"/>
              </a:rPr>
              <a:t>、性冷感、記憶力和注意力問題，這些症狀都可能是搖頭丸的副作用，但因為獲取搖頭丸得經由非法管道，少了法律的規範，若販售者在搖頭丸內添加其他不明化學成分，或許會造成不可預期的副作用。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F89BB7F-D617-4E18-815D-BD20BC17E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089" y="809968"/>
            <a:ext cx="3109886" cy="155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0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5968" y="1127464"/>
            <a:ext cx="5716988" cy="871704"/>
          </a:xfrm>
        </p:spPr>
        <p:txBody>
          <a:bodyPr/>
          <a:lstStyle/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+mj-ea"/>
              </a:rPr>
              <a:t>第二級毒品</a:t>
            </a:r>
            <a:r>
              <a:rPr lang="en-US" altLang="zh-TW" b="1" dirty="0">
                <a:solidFill>
                  <a:srgbClr val="000000"/>
                </a:solidFill>
                <a:latin typeface="+mj-ea"/>
              </a:rPr>
              <a:t>:</a:t>
            </a:r>
            <a:r>
              <a:rPr lang="zh-TW" altLang="en-US" b="1" i="0" dirty="0">
                <a:solidFill>
                  <a:srgbClr val="000000"/>
                </a:solidFill>
                <a:effectLst/>
                <a:latin typeface="+mj-ea"/>
              </a:rPr>
              <a:t>安非他命</a:t>
            </a:r>
            <a:endParaRPr lang="zh-TW" altLang="en-US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8687" y="2535292"/>
            <a:ext cx="10515600" cy="4351338"/>
          </a:xfrm>
        </p:spPr>
        <p:txBody>
          <a:bodyPr/>
          <a:lstStyle/>
          <a:p>
            <a:r>
              <a:rPr lang="zh-TW" altLang="en-US" b="1" dirty="0">
                <a:latin typeface="+mj-ea"/>
                <a:ea typeface="+mj-ea"/>
              </a:rPr>
              <a:t>初用時會有提神、疲勞感消失、活動力增加、食慾減退、欣快感及衝動等。</a:t>
            </a:r>
          </a:p>
          <a:p>
            <a:endParaRPr lang="zh-TW" altLang="en-US" b="1" dirty="0">
              <a:latin typeface="+mj-ea"/>
              <a:ea typeface="+mj-ea"/>
            </a:endParaRPr>
          </a:p>
          <a:p>
            <a:r>
              <a:rPr lang="zh-TW" altLang="en-US" b="1" dirty="0">
                <a:latin typeface="+mj-ea"/>
                <a:ea typeface="+mj-ea"/>
              </a:rPr>
              <a:t>長期使用會出現妄想型精神分裂症，症狀包括猜忌、多疑、妄想、情緒不穩、易怒、視幻覺、聽幻覺、觸幻覺、疲倦、沮喪、焦慮、易怒、全身無力、強迫或重覆性的行為及睡眠障礙等，也常伴有自殘、暴力攻擊行為等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386" y="792522"/>
            <a:ext cx="3012195" cy="174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7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2359" y="954474"/>
            <a:ext cx="4802588" cy="1082012"/>
          </a:xfrm>
        </p:spPr>
        <p:txBody>
          <a:bodyPr/>
          <a:lstStyle/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+mj-ea"/>
              </a:rPr>
              <a:t>第一級毒品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+mj-ea"/>
              </a:rPr>
              <a:t>:</a:t>
            </a:r>
            <a:r>
              <a:rPr lang="zh-TW" altLang="en-US" b="1" i="0" dirty="0">
                <a:solidFill>
                  <a:srgbClr val="000000"/>
                </a:solidFill>
                <a:effectLst/>
                <a:latin typeface="+mj-ea"/>
              </a:rPr>
              <a:t>鴉片</a:t>
            </a:r>
            <a:endParaRPr lang="zh-TW" altLang="en-US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1222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latin typeface="+mj-ea"/>
                <a:ea typeface="+mj-ea"/>
              </a:rPr>
              <a:t>最典型的感覺為興奮及欣快感。</a:t>
            </a:r>
          </a:p>
          <a:p>
            <a:pPr marL="0" indent="0">
              <a:buNone/>
            </a:pPr>
            <a:endParaRPr lang="zh-TW" altLang="en-US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b="1" dirty="0">
                <a:latin typeface="+mj-ea"/>
                <a:ea typeface="+mj-ea"/>
              </a:rPr>
              <a:t>呼吸抑制、噁心、嘔吐、眩暈、精神恍惚、焦慮、搔癢、麻疹、便秘、膽管痙攣、尿液滯留、血壓降低等。部份病人會產生胡言亂語、失去方位感、運動不協調、失去性慾或性能力等現象。戒斷症狀包括渴藥、不安、打呵欠、流淚、流鼻水、盜汗、失眠、厭食、腹瀉、噁心、嘔吐、發冷、腹痛、肌肉疼痛、</a:t>
            </a:r>
            <a:r>
              <a:rPr lang="en-US" altLang="zh-TW" b="1" dirty="0">
                <a:latin typeface="+mj-ea"/>
                <a:ea typeface="+mj-ea"/>
              </a:rPr>
              <a:t>『</a:t>
            </a:r>
            <a:r>
              <a:rPr lang="zh-TW" altLang="en-US" b="1" dirty="0">
                <a:latin typeface="+mj-ea"/>
                <a:ea typeface="+mj-ea"/>
              </a:rPr>
              <a:t>冷火雞</a:t>
            </a:r>
            <a:r>
              <a:rPr lang="en-US" altLang="zh-TW" b="1" dirty="0">
                <a:latin typeface="+mj-ea"/>
                <a:ea typeface="+mj-ea"/>
              </a:rPr>
              <a:t>』(</a:t>
            </a:r>
            <a:r>
              <a:rPr lang="zh-TW" altLang="en-US" b="1" dirty="0">
                <a:latin typeface="+mj-ea"/>
                <a:ea typeface="+mj-ea"/>
              </a:rPr>
              <a:t>身體發冷及起雞皮疙瘩</a:t>
            </a:r>
            <a:r>
              <a:rPr lang="en-US" altLang="zh-TW" b="1" dirty="0">
                <a:latin typeface="+mj-ea"/>
                <a:ea typeface="+mj-ea"/>
              </a:rPr>
              <a:t>)</a:t>
            </a:r>
            <a:r>
              <a:rPr lang="zh-TW" altLang="en-US" b="1" dirty="0">
                <a:latin typeface="+mj-ea"/>
                <a:ea typeface="+mj-ea"/>
              </a:rPr>
              <a:t>等症狀。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262" y="954474"/>
            <a:ext cx="2020289" cy="16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6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443" y="1081377"/>
            <a:ext cx="7594312" cy="1322145"/>
          </a:xfrm>
        </p:spPr>
        <p:txBody>
          <a:bodyPr/>
          <a:lstStyle/>
          <a:p>
            <a:r>
              <a:rPr lang="zh-TW" altLang="en-US" b="1" dirty="0">
                <a:latin typeface="+mj-ea"/>
              </a:rPr>
              <a:t>第一級毒品</a:t>
            </a:r>
            <a:r>
              <a:rPr lang="en-US" altLang="zh-TW" b="1" dirty="0">
                <a:latin typeface="+mj-ea"/>
              </a:rPr>
              <a:t>:</a:t>
            </a:r>
            <a:r>
              <a:rPr lang="zh-TW" altLang="en-US" b="1" dirty="0">
                <a:latin typeface="+mj-ea"/>
              </a:rPr>
              <a:t>嗎啡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443" y="2506662"/>
            <a:ext cx="10494397" cy="532016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+mj-ea"/>
                <a:ea typeface="+mj-ea"/>
              </a:rPr>
              <a:t>吸食後最典型的感覺為興奮及欣快感。</a:t>
            </a:r>
          </a:p>
          <a:p>
            <a:r>
              <a:rPr lang="zh-TW" altLang="en-US" b="1" dirty="0">
                <a:latin typeface="+mj-ea"/>
                <a:ea typeface="+mj-ea"/>
              </a:rPr>
              <a:t>呼吸抑制、噁心、嘔吐、眩暈、精神恍惚、焦慮、搔癢、麻疹、便秘、膽管痙攣、尿液滯留、血壓降低等。部份病人會產生胡言亂語、失去方位感、運動不協調、失去性慾或性能力等現象。戒斷症狀包括渴藥、不安、打呵欠、流淚、流鼻水、盜汗、失眠、厭食、腹瀉、噁心、嘔吐、發冷、腹痛、肌肉疼痛、</a:t>
            </a:r>
            <a:r>
              <a:rPr lang="en-US" altLang="zh-TW" b="1" dirty="0">
                <a:latin typeface="+mj-ea"/>
                <a:ea typeface="+mj-ea"/>
              </a:rPr>
              <a:t>『</a:t>
            </a:r>
            <a:r>
              <a:rPr lang="zh-TW" altLang="en-US" b="1" dirty="0">
                <a:latin typeface="+mj-ea"/>
                <a:ea typeface="+mj-ea"/>
              </a:rPr>
              <a:t>冷火雞</a:t>
            </a:r>
            <a:r>
              <a:rPr lang="en-US" altLang="zh-TW" b="1" dirty="0">
                <a:latin typeface="+mj-ea"/>
                <a:ea typeface="+mj-ea"/>
              </a:rPr>
              <a:t>』(</a:t>
            </a:r>
            <a:r>
              <a:rPr lang="zh-TW" altLang="en-US" b="1" dirty="0">
                <a:latin typeface="+mj-ea"/>
                <a:ea typeface="+mj-ea"/>
              </a:rPr>
              <a:t>身體發冷及起雞皮疙瘩</a:t>
            </a:r>
            <a:r>
              <a:rPr lang="en-US" altLang="zh-TW" b="1" dirty="0">
                <a:latin typeface="+mj-ea"/>
                <a:ea typeface="+mj-ea"/>
              </a:rPr>
              <a:t>)</a:t>
            </a:r>
            <a:r>
              <a:rPr lang="zh-TW" altLang="en-US" b="1" dirty="0">
                <a:latin typeface="+mj-ea"/>
                <a:ea typeface="+mj-ea"/>
              </a:rPr>
              <a:t>等症狀。</a:t>
            </a:r>
          </a:p>
          <a:p>
            <a:r>
              <a:rPr lang="zh-TW" altLang="en-US" b="1" dirty="0">
                <a:latin typeface="+mj-ea"/>
                <a:ea typeface="+mj-ea"/>
              </a:rPr>
              <a:t>嗎啡是由鴉片抽提出來。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844" y="938619"/>
            <a:ext cx="2672226" cy="186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3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7226" y="1047565"/>
            <a:ext cx="4928153" cy="1015462"/>
          </a:xfrm>
        </p:spPr>
        <p:txBody>
          <a:bodyPr/>
          <a:lstStyle/>
          <a:p>
            <a:r>
              <a:rPr lang="zh-TW" altLang="en-US" b="1" dirty="0">
                <a:latin typeface="+mj-ea"/>
              </a:rPr>
              <a:t>第一級毒品</a:t>
            </a:r>
            <a:r>
              <a:rPr lang="en-US" altLang="zh-TW" b="1" dirty="0">
                <a:latin typeface="+mj-ea"/>
              </a:rPr>
              <a:t>:</a:t>
            </a:r>
            <a:r>
              <a:rPr lang="zh-TW" altLang="en-US" b="1" dirty="0">
                <a:latin typeface="+mj-ea"/>
              </a:rPr>
              <a:t>海洛因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444" y="2506662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+mj-ea"/>
                <a:ea typeface="+mj-ea"/>
              </a:rPr>
              <a:t>吸食後最典型的感覺為興奮及欣快感。</a:t>
            </a:r>
          </a:p>
          <a:p>
            <a:r>
              <a:rPr lang="zh-TW" altLang="en-US" b="1" dirty="0">
                <a:latin typeface="+mj-ea"/>
                <a:ea typeface="+mj-ea"/>
              </a:rPr>
              <a:t>呼吸抑制、噁心、嘔吐、眩暈、精神恍惚、焦慮、搔癢、麻疹、便秘、膽管痙攣、尿液滯留、血壓降低等。部份病人會產生胡言亂語、失去方位感、運動不協調、失去性慾或性能力等現象。戒斷症狀包括渴藥、不安、打呵欠、流淚、流鼻水、盜汗、失眠、厭食、腹瀉、噁心、嘔吐、發冷、腹痛、肌肉疼痛、</a:t>
            </a:r>
            <a:r>
              <a:rPr lang="en-US" altLang="zh-TW" b="1" dirty="0">
                <a:latin typeface="+mj-ea"/>
                <a:ea typeface="+mj-ea"/>
              </a:rPr>
              <a:t>『</a:t>
            </a:r>
            <a:r>
              <a:rPr lang="zh-TW" altLang="en-US" b="1" dirty="0">
                <a:latin typeface="+mj-ea"/>
                <a:ea typeface="+mj-ea"/>
              </a:rPr>
              <a:t>冷火雞</a:t>
            </a:r>
            <a:r>
              <a:rPr lang="en-US" altLang="zh-TW" b="1" dirty="0">
                <a:latin typeface="+mj-ea"/>
                <a:ea typeface="+mj-ea"/>
              </a:rPr>
              <a:t>』(</a:t>
            </a:r>
            <a:r>
              <a:rPr lang="zh-TW" altLang="en-US" b="1" dirty="0">
                <a:latin typeface="+mj-ea"/>
                <a:ea typeface="+mj-ea"/>
              </a:rPr>
              <a:t>身體發冷及起雞皮疙瘩</a:t>
            </a:r>
            <a:r>
              <a:rPr lang="en-US" altLang="zh-TW" b="1" dirty="0">
                <a:latin typeface="+mj-ea"/>
                <a:ea typeface="+mj-ea"/>
              </a:rPr>
              <a:t>)</a:t>
            </a:r>
            <a:r>
              <a:rPr lang="zh-TW" altLang="en-US" b="1" dirty="0">
                <a:latin typeface="+mj-ea"/>
                <a:ea typeface="+mj-ea"/>
              </a:rPr>
              <a:t>等症狀。</a:t>
            </a:r>
          </a:p>
          <a:p>
            <a:r>
              <a:rPr lang="zh-TW" altLang="en-US" b="1" dirty="0">
                <a:latin typeface="+mj-ea"/>
                <a:ea typeface="+mj-ea"/>
              </a:rPr>
              <a:t>海洛因是由嗎啡與醋酸酐</a:t>
            </a:r>
            <a:r>
              <a:rPr lang="en-US" altLang="zh-TW" b="1" dirty="0">
                <a:latin typeface="+mj-ea"/>
                <a:ea typeface="+mj-ea"/>
              </a:rPr>
              <a:t>(Acetic anhydride)</a:t>
            </a:r>
            <a:r>
              <a:rPr lang="zh-TW" altLang="en-US" b="1" dirty="0">
                <a:latin typeface="+mj-ea"/>
                <a:ea typeface="+mj-ea"/>
              </a:rPr>
              <a:t>加熱反應而得。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165" y="937479"/>
            <a:ext cx="2935082" cy="170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8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740427" y="0"/>
            <a:ext cx="4886739" cy="45719"/>
          </a:xfrm>
        </p:spPr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TW" altLang="en-US" b="0" dirty="0">
                <a:effectLst/>
              </a:rPr>
              <a:t>第一級毒品</a:t>
            </a:r>
            <a:r>
              <a:rPr lang="en-US" altLang="zh-TW" b="0" dirty="0">
                <a:effectLst/>
              </a:rPr>
              <a:t>:</a:t>
            </a:r>
            <a:r>
              <a:rPr lang="zh-TW" altLang="en-US" b="0" dirty="0">
                <a:effectLst/>
              </a:rPr>
              <a:t>古柯鹼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4589" y="2506662"/>
            <a:ext cx="10515600" cy="4351338"/>
          </a:xfrm>
        </p:spPr>
        <p:txBody>
          <a:bodyPr/>
          <a:lstStyle/>
          <a:p>
            <a:r>
              <a:rPr lang="zh-TW" altLang="en-US" dirty="0"/>
              <a:t>吸食初期會產生欣快感、精力旺盛、注意力敏銳、思路清晰等主觀感覺。</a:t>
            </a:r>
          </a:p>
          <a:p>
            <a:endParaRPr lang="zh-TW" altLang="en-US" dirty="0"/>
          </a:p>
          <a:p>
            <a:r>
              <a:rPr lang="zh-TW" altLang="en-US" dirty="0"/>
              <a:t>使用者以鼻吸方式施用，成鼻子輕微出血的現象，反覆吸入使用則會造成慢性鼻炎、鼻中隔穿孔症狀。使用過量會產生胡言亂語、呼吸衰竭、心臟麻痺等症狀，甚至導致死亡。懷孕婦女會造成流產、早產、胎兒體重過輕與腦部發育受損等情況。突然停止使用會產生憂鬱、焦慮、全身疲勞、嗜睡等現象，經喚醒後發生過度攝食、繼續再睡、憂鬱及快感缺乏等現象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930" y="634490"/>
            <a:ext cx="2228520" cy="16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6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872" y="1261617"/>
            <a:ext cx="7902934" cy="867327"/>
          </a:xfrm>
        </p:spPr>
        <p:txBody>
          <a:bodyPr/>
          <a:lstStyle/>
          <a:p>
            <a:r>
              <a:rPr lang="zh-TW" altLang="en-US" b="0" dirty="0">
                <a:effectLst/>
                <a:latin typeface="+mj-ea"/>
              </a:rPr>
              <a:t>第二級毒品</a:t>
            </a:r>
            <a:r>
              <a:rPr lang="en-US" altLang="zh-TW" b="0" dirty="0">
                <a:effectLst/>
                <a:latin typeface="+mj-ea"/>
              </a:rPr>
              <a:t>:</a:t>
            </a:r>
            <a:r>
              <a:rPr lang="zh-TW" altLang="en-US" b="0" dirty="0">
                <a:effectLst/>
                <a:latin typeface="+mj-ea"/>
              </a:rPr>
              <a:t>大麻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7613" y="2811987"/>
            <a:ext cx="10515600" cy="4046013"/>
          </a:xfrm>
        </p:spPr>
        <p:txBody>
          <a:bodyPr/>
          <a:lstStyle/>
          <a:p>
            <a:r>
              <a:rPr lang="zh-TW" altLang="en-US" b="1" dirty="0">
                <a:latin typeface="+mj-ea"/>
                <a:ea typeface="+mj-ea"/>
              </a:rPr>
              <a:t>具幻覺作用。</a:t>
            </a:r>
          </a:p>
          <a:p>
            <a:endParaRPr lang="zh-TW" altLang="en-US" b="1" dirty="0">
              <a:latin typeface="+mj-ea"/>
              <a:ea typeface="+mj-ea"/>
            </a:endParaRPr>
          </a:p>
          <a:p>
            <a:r>
              <a:rPr lang="zh-TW" altLang="en-US" b="1" dirty="0">
                <a:latin typeface="+mj-ea"/>
                <a:ea typeface="+mj-ea"/>
              </a:rPr>
              <a:t>厭食、焦慮、不安、躁動、憂鬱、睡眠障礙、記憶及認知能力減退、焦慮、憂鬱、多疑、失去方向感、不孕症、早產、精子減少、精子活動減退及罹癌機率提升等症狀。</a:t>
            </a:r>
          </a:p>
          <a:p>
            <a:endParaRPr lang="zh-TW" altLang="en-US" b="1" dirty="0">
              <a:latin typeface="+mj-ea"/>
              <a:ea typeface="+mj-ea"/>
            </a:endParaRPr>
          </a:p>
          <a:p>
            <a:endParaRPr lang="zh-TW" altLang="en-US" b="1" dirty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754" y="1445902"/>
            <a:ext cx="2638511" cy="152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7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3283" y="1028457"/>
            <a:ext cx="5045765" cy="990973"/>
          </a:xfrm>
        </p:spPr>
        <p:txBody>
          <a:bodyPr/>
          <a:lstStyle/>
          <a:p>
            <a:r>
              <a:rPr lang="zh-TW" altLang="en-US" b="1" dirty="0">
                <a:effectLst/>
                <a:latin typeface="+mj-ea"/>
              </a:rPr>
              <a:t>第四級毒品</a:t>
            </a:r>
            <a:r>
              <a:rPr lang="en-US" altLang="zh-TW" b="1" dirty="0">
                <a:effectLst/>
                <a:latin typeface="+mj-ea"/>
              </a:rPr>
              <a:t>:</a:t>
            </a:r>
            <a:r>
              <a:rPr lang="zh-TW" altLang="en-US" b="1" dirty="0">
                <a:effectLst/>
                <a:latin typeface="+mj-ea"/>
              </a:rPr>
              <a:t>佐沛眠</a:t>
            </a:r>
            <a:endParaRPr lang="zh-TW" altLang="en-US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4590" y="2506662"/>
            <a:ext cx="10515600" cy="4351338"/>
          </a:xfrm>
        </p:spPr>
        <p:txBody>
          <a:bodyPr/>
          <a:lstStyle/>
          <a:p>
            <a:r>
              <a:rPr lang="zh-TW" altLang="en-US" b="1" dirty="0">
                <a:effectLst/>
                <a:latin typeface="+mj-ea"/>
                <a:ea typeface="+mj-ea"/>
              </a:rPr>
              <a:t>具有鎮靜效果。動作笨拙或不穩、眩暈、複視或其他視覺問題、昏昏欲睡、嘔吐、呼吸混亂</a:t>
            </a:r>
            <a:r>
              <a:rPr lang="en-US" altLang="zh-TW" b="1" dirty="0">
                <a:effectLst/>
                <a:latin typeface="+mj-ea"/>
                <a:ea typeface="+mj-ea"/>
              </a:rPr>
              <a:t>(troubled breathing)</a:t>
            </a:r>
            <a:r>
              <a:rPr lang="zh-TW" altLang="en-US" b="1" dirty="0">
                <a:effectLst/>
                <a:latin typeface="+mj-ea"/>
                <a:ea typeface="+mj-ea"/>
              </a:rPr>
              <a:t>、心跳減慢、噁心等較嚴重的症狀發生。</a:t>
            </a:r>
          </a:p>
          <a:p>
            <a:endParaRPr lang="zh-TW" altLang="en-US" b="1" dirty="0">
              <a:latin typeface="+mj-ea"/>
              <a:ea typeface="+mj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502" y="719862"/>
            <a:ext cx="2786424" cy="160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6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1097</Words>
  <Application>Microsoft Office PowerPoint</Application>
  <PresentationFormat>寬螢幕</PresentationFormat>
  <Paragraphs>36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微軟正黑體</vt:lpstr>
      <vt:lpstr>新細明體</vt:lpstr>
      <vt:lpstr>Arial</vt:lpstr>
      <vt:lpstr>Garamond</vt:lpstr>
      <vt:lpstr>有機</vt:lpstr>
      <vt:lpstr>認識毒品簡報</vt:lpstr>
      <vt:lpstr>PowerPoint 簡報</vt:lpstr>
      <vt:lpstr>第二級毒品:安非他命</vt:lpstr>
      <vt:lpstr>第一級毒品:鴉片</vt:lpstr>
      <vt:lpstr>第一級毒品:嗎啡</vt:lpstr>
      <vt:lpstr>第一級毒品:海洛因</vt:lpstr>
      <vt:lpstr> 第一級毒品:古柯鹼</vt:lpstr>
      <vt:lpstr>第二級毒品:大麻</vt:lpstr>
      <vt:lpstr>第四級毒品:佐沛眠</vt:lpstr>
      <vt:lpstr>第三級毒品:K他命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第二級毒品：搖頭丸</dc:title>
  <dc:creator>user</dc:creator>
  <cp:lastModifiedBy>USER</cp:lastModifiedBy>
  <cp:revision>5</cp:revision>
  <dcterms:created xsi:type="dcterms:W3CDTF">2023-06-19T04:41:39Z</dcterms:created>
  <dcterms:modified xsi:type="dcterms:W3CDTF">2023-06-23T08:14:32Z</dcterms:modified>
</cp:coreProperties>
</file>