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crdownload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B32CF-5AF9-488D-BA22-8CE4B8DD86A0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FFA80-E48D-418F-93E9-2570343568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136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3FFA80-E48D-418F-93E9-25703435684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4498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DDB0148-900D-4356-8825-718725EA3BB4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CB44DF2-73CA-43E1-9CBB-81A4144DF09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crdownload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36216" y="620688"/>
            <a:ext cx="6552728" cy="1470025"/>
          </a:xfrm>
        </p:spPr>
        <p:txBody>
          <a:bodyPr/>
          <a:lstStyle/>
          <a:p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小美人魚拒絕毒害</a:t>
            </a: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04864"/>
            <a:ext cx="5585817" cy="316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6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80920" cy="1728192"/>
          </a:xfrm>
          <a:solidFill>
            <a:schemeClr val="tx1"/>
          </a:solidFill>
        </p:spPr>
        <p:txBody>
          <a:bodyPr/>
          <a:lstStyle/>
          <a:p>
            <a:pPr marL="0" indent="0" algn="ctr">
              <a:buNone/>
            </a:pPr>
            <a:r>
              <a:rPr lang="zh-TW" altLang="en-US" sz="8000" dirty="0" smtClean="0">
                <a:solidFill>
                  <a:schemeClr val="bg1"/>
                </a:solidFill>
              </a:rPr>
              <a:t>好方法七連發！</a:t>
            </a:r>
            <a:endParaRPr lang="zh-TW" altLang="en-US" sz="8000" dirty="0">
              <a:solidFill>
                <a:schemeClr val="bg1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492896"/>
            <a:ext cx="3816424" cy="3816424"/>
          </a:xfrm>
        </p:spPr>
      </p:pic>
    </p:spTree>
    <p:extLst>
      <p:ext uri="{BB962C8B-B14F-4D97-AF65-F5344CB8AC3E}">
        <p14:creationId xmlns:p14="http://schemas.microsoft.com/office/powerpoint/2010/main" val="159160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4372168"/>
            <a:ext cx="7632847" cy="1143000"/>
          </a:xfrm>
        </p:spPr>
        <p:txBody>
          <a:bodyPr/>
          <a:lstStyle/>
          <a:p>
            <a:pPr algn="l"/>
            <a:r>
              <a:rPr lang="zh-TW" altLang="en-US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方法</a:t>
            </a: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一：找尋藉口</a:t>
            </a: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84784"/>
            <a:ext cx="2448272" cy="2448272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859" y="1700808"/>
            <a:ext cx="2880318" cy="2160239"/>
          </a:xfrm>
          <a:prstGeom prst="rect">
            <a:avLst/>
          </a:prstGeom>
        </p:spPr>
      </p:pic>
      <p:sp>
        <p:nvSpPr>
          <p:cNvPr id="6" name="圓角矩形圖說文字 5"/>
          <p:cNvSpPr/>
          <p:nvPr/>
        </p:nvSpPr>
        <p:spPr>
          <a:xfrm>
            <a:off x="179512" y="1916832"/>
            <a:ext cx="1368152" cy="2376264"/>
          </a:xfrm>
          <a:prstGeom prst="wedgeRoundRectCallout">
            <a:avLst>
              <a:gd name="adj1" fmla="val 87557"/>
              <a:gd name="adj2" fmla="val 396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371145" y="2024844"/>
            <a:ext cx="984885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為什麼不來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破音二" panose="020B0602010101010101" pitchFamily="34" charset="-120"/>
                <a:ea typeface="文鼎標楷注音破音二" panose="020B0602010101010101" pitchFamily="34" charset="-120"/>
              </a:rPr>
              <a:t>一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顆好吃的藥？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722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563" y="4581128"/>
            <a:ext cx="7550224" cy="114300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方法二：轉移話題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628800"/>
            <a:ext cx="3072341" cy="2304256"/>
          </a:xfrm>
        </p:spPr>
      </p:pic>
      <p:sp>
        <p:nvSpPr>
          <p:cNvPr id="5" name="圓角矩形圖說文字 4"/>
          <p:cNvSpPr/>
          <p:nvPr/>
        </p:nvSpPr>
        <p:spPr>
          <a:xfrm>
            <a:off x="251520" y="1700808"/>
            <a:ext cx="1368152" cy="2376264"/>
          </a:xfrm>
          <a:prstGeom prst="wedgeRoundRectCallout">
            <a:avLst>
              <a:gd name="adj1" fmla="val 87557"/>
              <a:gd name="adj2" fmla="val 396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443153" y="1808820"/>
            <a:ext cx="984885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為什麼不來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破音二" panose="020B0602010101010101" pitchFamily="34" charset="-120"/>
                <a:ea typeface="文鼎標楷注音破音二" panose="020B0602010101010101" pitchFamily="34" charset="-120"/>
              </a:rPr>
              <a:t>一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顆好吃的藥？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451" y="1124744"/>
            <a:ext cx="3024336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69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372168"/>
            <a:ext cx="7910265" cy="1143000"/>
          </a:xfrm>
        </p:spPr>
        <p:txBody>
          <a:bodyPr/>
          <a:lstStyle/>
          <a:p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方法</a:t>
            </a:r>
            <a:r>
              <a:rPr lang="zh-TW" altLang="en-US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三</a:t>
            </a: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：自我解嘲</a:t>
            </a:r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2242" r="49399" b="3594"/>
          <a:stretch/>
        </p:blipFill>
        <p:spPr>
          <a:xfrm>
            <a:off x="4716016" y="1444742"/>
            <a:ext cx="2646550" cy="2740342"/>
          </a:xfrm>
        </p:spPr>
      </p:pic>
      <p:pic>
        <p:nvPicPr>
          <p:cNvPr id="4" name="內容版面配置區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56792"/>
            <a:ext cx="3072341" cy="2304256"/>
          </a:xfrm>
          <a:prstGeom prst="rect">
            <a:avLst/>
          </a:prstGeom>
        </p:spPr>
      </p:pic>
      <p:sp>
        <p:nvSpPr>
          <p:cNvPr id="5" name="圓角矩形圖說文字 4"/>
          <p:cNvSpPr/>
          <p:nvPr/>
        </p:nvSpPr>
        <p:spPr>
          <a:xfrm>
            <a:off x="34183" y="1989305"/>
            <a:ext cx="1368152" cy="2376264"/>
          </a:xfrm>
          <a:prstGeom prst="wedgeRoundRectCallout">
            <a:avLst>
              <a:gd name="adj1" fmla="val 98145"/>
              <a:gd name="adj2" fmla="val 2986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89223" y="2024844"/>
            <a:ext cx="984885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為什麼不來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破音二" panose="020B0602010101010101" pitchFamily="34" charset="-120"/>
                <a:ea typeface="文鼎標楷注音破音二" panose="020B0602010101010101" pitchFamily="34" charset="-120"/>
              </a:rPr>
              <a:t>一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顆好吃的藥？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7641913" y="1808820"/>
            <a:ext cx="1368152" cy="2376264"/>
          </a:xfrm>
          <a:prstGeom prst="wedgeRoundRectCallout">
            <a:avLst>
              <a:gd name="adj1" fmla="val -65964"/>
              <a:gd name="adj2" fmla="val 91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833546" y="1916832"/>
            <a:ext cx="984885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我這樣胖胖的顯得你身材好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896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1" y="4372168"/>
            <a:ext cx="7694240" cy="1143000"/>
          </a:xfrm>
        </p:spPr>
        <p:txBody>
          <a:bodyPr/>
          <a:lstStyle/>
          <a:p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方法四：直接拒絕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44824"/>
            <a:ext cx="2976331" cy="2232248"/>
          </a:xfrm>
        </p:spPr>
      </p:pic>
      <p:sp>
        <p:nvSpPr>
          <p:cNvPr id="5" name="圓角矩形圖說文字 4"/>
          <p:cNvSpPr/>
          <p:nvPr/>
        </p:nvSpPr>
        <p:spPr>
          <a:xfrm>
            <a:off x="34183" y="1989305"/>
            <a:ext cx="1368152" cy="2376264"/>
          </a:xfrm>
          <a:prstGeom prst="wedgeRoundRectCallout">
            <a:avLst>
              <a:gd name="adj1" fmla="val 69030"/>
              <a:gd name="adj2" fmla="val 319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89223" y="2024844"/>
            <a:ext cx="984885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為什麼不來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破音二" panose="020B0602010101010101" pitchFamily="34" charset="-120"/>
                <a:ea typeface="文鼎標楷注音破音二" panose="020B0602010101010101" pitchFamily="34" charset="-120"/>
              </a:rPr>
              <a:t>一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顆好吃的藥？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7757619" y="1650554"/>
            <a:ext cx="1062853" cy="2376264"/>
          </a:xfrm>
          <a:prstGeom prst="wedgeRoundRectCallout">
            <a:avLst>
              <a:gd name="adj1" fmla="val -69271"/>
              <a:gd name="adj2" fmla="val 4434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7996657" y="1758566"/>
            <a:ext cx="584775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不要！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916832"/>
            <a:ext cx="2448272" cy="221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9" y="4372168"/>
            <a:ext cx="7982272" cy="1143000"/>
          </a:xfrm>
        </p:spPr>
        <p:txBody>
          <a:bodyPr/>
          <a:lstStyle/>
          <a:p>
            <a:r>
              <a:rPr lang="zh-TW" altLang="en-US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方法</a:t>
            </a: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五：友誼勸說</a:t>
            </a: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016367"/>
            <a:ext cx="2133600" cy="1600200"/>
          </a:xfrm>
        </p:spPr>
      </p:pic>
      <p:sp>
        <p:nvSpPr>
          <p:cNvPr id="5" name="圓角矩形圖說文字 4"/>
          <p:cNvSpPr/>
          <p:nvPr/>
        </p:nvSpPr>
        <p:spPr>
          <a:xfrm>
            <a:off x="971600" y="1700808"/>
            <a:ext cx="1368152" cy="2376264"/>
          </a:xfrm>
          <a:prstGeom prst="wedgeRoundRectCallout">
            <a:avLst>
              <a:gd name="adj1" fmla="val 69030"/>
              <a:gd name="adj2" fmla="val 319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126640" y="1736347"/>
            <a:ext cx="984885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為什麼不來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破音二" panose="020B0602010101010101" pitchFamily="34" charset="-120"/>
                <a:ea typeface="文鼎標楷注音破音二" panose="020B0602010101010101" pitchFamily="34" charset="-120"/>
              </a:rPr>
              <a:t>一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顆好吃的藥？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17575"/>
            <a:ext cx="2742730" cy="2742730"/>
          </a:xfrm>
          <a:prstGeom prst="rect">
            <a:avLst/>
          </a:prstGeom>
        </p:spPr>
      </p:pic>
      <p:sp>
        <p:nvSpPr>
          <p:cNvPr id="9" name="圓角矩形圖說文字 8"/>
          <p:cNvSpPr/>
          <p:nvPr/>
        </p:nvSpPr>
        <p:spPr>
          <a:xfrm>
            <a:off x="7384836" y="1412776"/>
            <a:ext cx="1507643" cy="2537394"/>
          </a:xfrm>
          <a:prstGeom prst="wedgeRoundRectCallout">
            <a:avLst>
              <a:gd name="adj1" fmla="val -69271"/>
              <a:gd name="adj2" fmla="val 4434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7740352" y="1506428"/>
            <a:ext cx="984885" cy="23500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讓我幫幫你，好嗎？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500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4372168"/>
            <a:ext cx="7776863" cy="114300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方法六：遠離現場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718936"/>
            <a:ext cx="2568116" cy="1926087"/>
          </a:xfrm>
        </p:spPr>
      </p:pic>
      <p:sp>
        <p:nvSpPr>
          <p:cNvPr id="5" name="圓角矩形圖說文字 4"/>
          <p:cNvSpPr/>
          <p:nvPr/>
        </p:nvSpPr>
        <p:spPr>
          <a:xfrm>
            <a:off x="467544" y="1601321"/>
            <a:ext cx="1368152" cy="2376264"/>
          </a:xfrm>
          <a:prstGeom prst="wedgeRoundRectCallout">
            <a:avLst>
              <a:gd name="adj1" fmla="val 69030"/>
              <a:gd name="adj2" fmla="val 319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9177" y="1726912"/>
            <a:ext cx="984885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為什麼不來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破音二" panose="020B0602010101010101" pitchFamily="34" charset="-120"/>
                <a:ea typeface="文鼎標楷注音破音二" panose="020B0602010101010101" pitchFamily="34" charset="-120"/>
              </a:rPr>
              <a:t>一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顆好吃的藥？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19483"/>
            <a:ext cx="1999109" cy="1999109"/>
          </a:xfrm>
          <a:prstGeom prst="rect">
            <a:avLst/>
          </a:prstGeom>
        </p:spPr>
      </p:pic>
      <p:sp>
        <p:nvSpPr>
          <p:cNvPr id="8" name="圓角矩形圖說文字 7"/>
          <p:cNvSpPr/>
          <p:nvPr/>
        </p:nvSpPr>
        <p:spPr>
          <a:xfrm>
            <a:off x="7384836" y="1412776"/>
            <a:ext cx="1507643" cy="2537394"/>
          </a:xfrm>
          <a:prstGeom prst="wedgeRoundRectCallout">
            <a:avLst>
              <a:gd name="adj1" fmla="val -69271"/>
              <a:gd name="adj2" fmla="val 4434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740352" y="1506428"/>
            <a:ext cx="984885" cy="23500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我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有事，先走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破音一" panose="020B0602010101010101" pitchFamily="34" charset="-120"/>
                <a:ea typeface="文鼎標楷注音破音一" panose="020B0602010101010101" pitchFamily="34" charset="-120"/>
              </a:rPr>
              <a:t>一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步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307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717032"/>
            <a:ext cx="9144000" cy="288032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方法七：求助專業</a:t>
            </a:r>
            <a:r>
              <a:rPr lang="en-US" altLang="zh-TW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/>
            </a:r>
            <a:br>
              <a:rPr lang="en-US" altLang="zh-TW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</a:b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戒毒成功專線：</a:t>
            </a:r>
            <a:r>
              <a:rPr lang="en-US" altLang="zh-TW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/>
            </a:r>
            <a:br>
              <a:rPr lang="en-US" altLang="zh-TW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</a:br>
            <a:r>
              <a:rPr lang="en-US" altLang="zh-TW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0800-770-885(</a:t>
            </a: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請請你幫幫我</a:t>
            </a:r>
            <a:r>
              <a:rPr lang="en-US" altLang="zh-TW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)</a:t>
            </a:r>
            <a:br>
              <a:rPr lang="en-US" altLang="zh-TW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</a:b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419610"/>
            <a:ext cx="2487164" cy="1865373"/>
          </a:xfrm>
        </p:spPr>
      </p:pic>
      <p:sp>
        <p:nvSpPr>
          <p:cNvPr id="5" name="圓角矩形圖說文字 4"/>
          <p:cNvSpPr/>
          <p:nvPr/>
        </p:nvSpPr>
        <p:spPr>
          <a:xfrm>
            <a:off x="539552" y="1340768"/>
            <a:ext cx="1368152" cy="2376264"/>
          </a:xfrm>
          <a:prstGeom prst="wedgeRoundRectCallout">
            <a:avLst>
              <a:gd name="adj1" fmla="val 69030"/>
              <a:gd name="adj2" fmla="val 319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731185" y="1448780"/>
            <a:ext cx="984885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為什麼不來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破音二" panose="020B0602010101010101" pitchFamily="34" charset="-120"/>
                <a:ea typeface="文鼎標楷注音破音二" panose="020B0602010101010101" pitchFamily="34" charset="-120"/>
              </a:rPr>
              <a:t>一</a:t>
            </a:r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顆好吃的藥？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44838"/>
            <a:ext cx="2232248" cy="2144518"/>
          </a:xfrm>
          <a:prstGeom prst="rect">
            <a:avLst/>
          </a:prstGeom>
        </p:spPr>
      </p:pic>
      <p:sp>
        <p:nvSpPr>
          <p:cNvPr id="8" name="圓角矩形圖說文字 7"/>
          <p:cNvSpPr/>
          <p:nvPr/>
        </p:nvSpPr>
        <p:spPr>
          <a:xfrm>
            <a:off x="7384836" y="1412776"/>
            <a:ext cx="1507643" cy="2537394"/>
          </a:xfrm>
          <a:prstGeom prst="wedgeRoundRectCallout">
            <a:avLst>
              <a:gd name="adj1" fmla="val -61464"/>
              <a:gd name="adj2" fmla="val 1330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740352" y="1506428"/>
            <a:ext cx="984885" cy="23500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我</a:t>
            </a:r>
            <a:r>
              <a:rPr lang="zh-TW" altLang="en-US" sz="2600" dirty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還可以向誰求助呢？</a:t>
            </a:r>
          </a:p>
        </p:txBody>
      </p:sp>
    </p:spTree>
    <p:extLst>
      <p:ext uri="{BB962C8B-B14F-4D97-AF65-F5344CB8AC3E}">
        <p14:creationId xmlns:p14="http://schemas.microsoft.com/office/powerpoint/2010/main" val="396182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4365104"/>
            <a:ext cx="6984776" cy="1440160"/>
          </a:xfrm>
        </p:spPr>
        <p:txBody>
          <a:bodyPr/>
          <a:lstStyle/>
          <a:p>
            <a:r>
              <a:rPr lang="zh-TW" altLang="en-US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如何預防毒害？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56" y="680241"/>
            <a:ext cx="6306980" cy="3468839"/>
          </a:xfrm>
        </p:spPr>
      </p:pic>
    </p:spTree>
    <p:extLst>
      <p:ext uri="{BB962C8B-B14F-4D97-AF65-F5344CB8AC3E}">
        <p14:creationId xmlns:p14="http://schemas.microsoft.com/office/powerpoint/2010/main" val="281096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4372168"/>
            <a:ext cx="8712967" cy="114300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第一：生活作息正常</a:t>
            </a: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" y="836712"/>
            <a:ext cx="4446173" cy="2858254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485" y="908720"/>
            <a:ext cx="3639490" cy="208823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852485" y="3140968"/>
            <a:ext cx="3513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u="sng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定期運動</a:t>
            </a:r>
            <a:endParaRPr lang="zh-TW" altLang="en-US" sz="3200" b="1" u="sng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847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3789040"/>
            <a:ext cx="7560840" cy="2232248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小美人魚因為心情不好，又不好意思拒絕好友，因而拿到女巫的毒品。</a:t>
            </a: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04664"/>
            <a:ext cx="5509508" cy="3096344"/>
          </a:xfrm>
        </p:spPr>
      </p:pic>
    </p:spTree>
    <p:extLst>
      <p:ext uri="{BB962C8B-B14F-4D97-AF65-F5344CB8AC3E}">
        <p14:creationId xmlns:p14="http://schemas.microsoft.com/office/powerpoint/2010/main" val="367402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4372168"/>
            <a:ext cx="8928992" cy="1505104"/>
          </a:xfrm>
        </p:spPr>
        <p:txBody>
          <a:bodyPr/>
          <a:lstStyle/>
          <a:p>
            <a:pPr algn="l"/>
            <a:r>
              <a:rPr lang="zh-TW" altLang="en-US" sz="4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第二：不好奇試用毒品</a:t>
            </a:r>
            <a:endParaRPr lang="zh-TW" altLang="en-US" sz="4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052736"/>
            <a:ext cx="5760640" cy="3240360"/>
          </a:xfrm>
        </p:spPr>
      </p:pic>
    </p:spTree>
    <p:extLst>
      <p:ext uri="{BB962C8B-B14F-4D97-AF65-F5344CB8AC3E}">
        <p14:creationId xmlns:p14="http://schemas.microsoft.com/office/powerpoint/2010/main" val="119997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4372168"/>
            <a:ext cx="8856984" cy="1505104"/>
          </a:xfrm>
        </p:spPr>
        <p:txBody>
          <a:bodyPr/>
          <a:lstStyle/>
          <a:p>
            <a:pPr algn="l"/>
            <a:r>
              <a:rPr lang="zh-TW" altLang="en-US" sz="4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第三：建立正確情緒紓解方式</a:t>
            </a:r>
            <a:endParaRPr lang="zh-TW" altLang="en-US" sz="4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08720"/>
            <a:ext cx="3874931" cy="2376264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875698"/>
            <a:ext cx="3489405" cy="348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80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372168"/>
            <a:ext cx="8496943" cy="1361088"/>
          </a:xfrm>
        </p:spPr>
        <p:txBody>
          <a:bodyPr/>
          <a:lstStyle/>
          <a:p>
            <a:pPr algn="l"/>
            <a:r>
              <a:rPr lang="zh-TW" altLang="en-US" sz="4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第四：不靠藥物提神與減肥</a:t>
            </a:r>
            <a:endParaRPr lang="zh-TW" altLang="en-US" sz="4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399" y="975836"/>
            <a:ext cx="5795093" cy="3245252"/>
          </a:xfrm>
        </p:spPr>
      </p:pic>
    </p:spTree>
    <p:extLst>
      <p:ext uri="{BB962C8B-B14F-4D97-AF65-F5344CB8AC3E}">
        <p14:creationId xmlns:p14="http://schemas.microsoft.com/office/powerpoint/2010/main" val="239750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9" y="4372168"/>
            <a:ext cx="7982272" cy="1143000"/>
          </a:xfrm>
        </p:spPr>
        <p:txBody>
          <a:bodyPr/>
          <a:lstStyle/>
          <a:p>
            <a:r>
              <a:rPr lang="zh-TW" altLang="en-US" sz="4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第五：遠離是非場所</a:t>
            </a:r>
            <a:endParaRPr lang="zh-TW" altLang="en-US" sz="4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914876"/>
            <a:ext cx="3429000" cy="3108960"/>
          </a:xfrm>
        </p:spPr>
      </p:pic>
    </p:spTree>
    <p:extLst>
      <p:ext uri="{BB962C8B-B14F-4D97-AF65-F5344CB8AC3E}">
        <p14:creationId xmlns:p14="http://schemas.microsoft.com/office/powerpoint/2010/main" val="217788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4372168"/>
            <a:ext cx="8568951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第六：不接受陌生人的飲料、香菸</a:t>
            </a:r>
            <a:endParaRPr lang="zh-TW" altLang="en-US" sz="4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836712"/>
            <a:ext cx="3960440" cy="3465385"/>
          </a:xfrm>
        </p:spPr>
      </p:pic>
    </p:spTree>
    <p:extLst>
      <p:ext uri="{BB962C8B-B14F-4D97-AF65-F5344CB8AC3E}">
        <p14:creationId xmlns:p14="http://schemas.microsoft.com/office/powerpoint/2010/main" val="160168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小美人魚因為好奇而接觸毒品</a:t>
            </a: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508" y="731838"/>
            <a:ext cx="4665783" cy="3475037"/>
          </a:xfrm>
        </p:spPr>
      </p:pic>
    </p:spTree>
    <p:extLst>
      <p:ext uri="{BB962C8B-B14F-4D97-AF65-F5344CB8AC3E}">
        <p14:creationId xmlns:p14="http://schemas.microsoft.com/office/powerpoint/2010/main" val="237734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1" y="4372168"/>
            <a:ext cx="7334200" cy="1143000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女巫向小美人魚介紹各種毒品：</a:t>
            </a: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03"/>
          <a:stretch/>
        </p:blipFill>
        <p:spPr>
          <a:xfrm>
            <a:off x="1043608" y="692696"/>
            <a:ext cx="3064025" cy="3475037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722" r="1486" b="2426"/>
          <a:stretch/>
        </p:blipFill>
        <p:spPr>
          <a:xfrm>
            <a:off x="5148064" y="764704"/>
            <a:ext cx="3099479" cy="311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3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48" y="404664"/>
            <a:ext cx="4230336" cy="2384960"/>
          </a:xfrm>
        </p:spPr>
      </p:pic>
      <p:sp>
        <p:nvSpPr>
          <p:cNvPr id="5" name="文字方塊 4"/>
          <p:cNvSpPr txBox="1"/>
          <p:nvPr/>
        </p:nvSpPr>
        <p:spPr>
          <a:xfrm>
            <a:off x="1361457" y="2789624"/>
            <a:ext cx="24482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小熊軟糖</a:t>
            </a:r>
            <a:endParaRPr lang="zh-TW" altLang="en-US" sz="2600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51" y="393958"/>
            <a:ext cx="3515210" cy="2412769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471257" y="2806727"/>
            <a:ext cx="24482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dirty="0">
                <a:solidFill>
                  <a:srgbClr val="0070C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王</a:t>
            </a:r>
            <a:r>
              <a:rPr lang="zh-TW" altLang="en-US" sz="2600" dirty="0">
                <a:solidFill>
                  <a:srgbClr val="0070C0"/>
                </a:solidFill>
                <a:latin typeface="文鼎標楷注音破音一" panose="020B0602010101010101" pitchFamily="34" charset="-120"/>
                <a:ea typeface="文鼎標楷注音破音一" panose="020B0602010101010101" pitchFamily="34" charset="-120"/>
              </a:rPr>
              <a:t>子</a:t>
            </a:r>
            <a:r>
              <a:rPr lang="zh-TW" altLang="en-US" sz="2600" dirty="0">
                <a:solidFill>
                  <a:srgbClr val="0070C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麵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3" y="3397967"/>
            <a:ext cx="4066744" cy="279634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726397" y="6216958"/>
            <a:ext cx="15841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dirty="0" smtClean="0">
                <a:solidFill>
                  <a:srgbClr val="7030A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果凍</a:t>
            </a:r>
            <a:endParaRPr lang="zh-TW" altLang="en-US" sz="2600" dirty="0">
              <a:solidFill>
                <a:srgbClr val="7030A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75095"/>
            <a:ext cx="4102770" cy="2796342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5831297" y="6177658"/>
            <a:ext cx="17281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巧克力</a:t>
            </a:r>
            <a:endParaRPr lang="zh-TW" altLang="en-US" sz="26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28143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76056" y="404664"/>
            <a:ext cx="3672408" cy="2232248"/>
          </a:xfrm>
        </p:spPr>
        <p:txBody>
          <a:bodyPr/>
          <a:lstStyle/>
          <a:p>
            <a:pPr marL="0" indent="0" algn="l">
              <a:buNone/>
            </a:pPr>
            <a:r>
              <a:rPr lang="zh-TW" altLang="en-US" sz="3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咦</a:t>
            </a:r>
            <a:r>
              <a:rPr lang="en-US" altLang="zh-TW" sz="3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?</a:t>
            </a:r>
            <a:r>
              <a:rPr lang="zh-TW" altLang="en-US" sz="3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這些不是好吃的零食嗎？怎麼會是恐怖的毒品</a:t>
            </a:r>
            <a:r>
              <a:rPr lang="zh-TW" altLang="en-US" sz="3000" dirty="0" smtClean="0">
                <a:latin typeface="文鼎標楷注音破音一" panose="020B0602010101010101" pitchFamily="34" charset="-120"/>
                <a:ea typeface="文鼎標楷注音破音一" panose="020B0602010101010101" pitchFamily="34" charset="-120"/>
              </a:rPr>
              <a:t>呢</a:t>
            </a:r>
            <a:r>
              <a:rPr lang="zh-TW" altLang="en-US" sz="3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？</a:t>
            </a:r>
            <a:endParaRPr lang="zh-TW" altLang="en-US" sz="3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4248472" cy="2212746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93"/>
          <a:stretch/>
        </p:blipFill>
        <p:spPr>
          <a:xfrm>
            <a:off x="5652120" y="2780928"/>
            <a:ext cx="2816606" cy="3672408"/>
          </a:xfrm>
          <a:prstGeom prst="rect">
            <a:avLst/>
          </a:prstGeo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3528" y="3938406"/>
            <a:ext cx="4896544" cy="252028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zh-TW" altLang="en-US" sz="3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這些包裝得很可愛的</a:t>
            </a:r>
            <a:r>
              <a:rPr lang="zh-TW" altLang="en-US" sz="3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零食其實是會讓你上癮，並且會永久傷害你的毒品啊！呵呵呵</a:t>
            </a:r>
            <a:r>
              <a:rPr lang="en-US" altLang="zh-TW" sz="3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……</a:t>
            </a:r>
            <a:endParaRPr lang="zh-TW" altLang="en-US" sz="3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290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5589240"/>
            <a:ext cx="6883167" cy="114300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毒品有哪幾種？</a:t>
            </a: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7488832" cy="5298348"/>
          </a:xfrm>
        </p:spPr>
      </p:pic>
    </p:spTree>
    <p:extLst>
      <p:ext uri="{BB962C8B-B14F-4D97-AF65-F5344CB8AC3E}">
        <p14:creationId xmlns:p14="http://schemas.microsoft.com/office/powerpoint/2010/main" val="419733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124" y="116632"/>
            <a:ext cx="7622232" cy="936104"/>
          </a:xfrm>
        </p:spPr>
        <p:txBody>
          <a:bodyPr/>
          <a:lstStyle/>
          <a:p>
            <a:r>
              <a:rPr lang="zh-TW" altLang="en-US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毒害讓</a:t>
            </a: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人</a:t>
            </a:r>
            <a:r>
              <a:rPr lang="en-US" altLang="zh-TW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〝</a:t>
            </a:r>
            <a:r>
              <a:rPr lang="zh-TW" altLang="en-US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礙</a:t>
            </a:r>
            <a:r>
              <a:rPr lang="en-US" altLang="zh-TW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〞--</a:t>
            </a:r>
            <a:endParaRPr lang="zh-TW" altLang="en-US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15" name="內容版面配置區 1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13"/>
          <a:stretch/>
        </p:blipFill>
        <p:spPr>
          <a:xfrm>
            <a:off x="2771800" y="982089"/>
            <a:ext cx="3190684" cy="5516691"/>
          </a:xfrm>
        </p:spPr>
      </p:pic>
      <p:sp>
        <p:nvSpPr>
          <p:cNvPr id="5" name="文字方塊 4"/>
          <p:cNvSpPr txBox="1"/>
          <p:nvPr/>
        </p:nvSpPr>
        <p:spPr>
          <a:xfrm>
            <a:off x="5323345" y="3109249"/>
            <a:ext cx="36623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 smtClean="0">
                <a:solidFill>
                  <a:schemeClr val="accent1">
                    <a:lumMod val="75000"/>
                  </a:schemeClr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6</a:t>
            </a:r>
            <a:r>
              <a:rPr lang="en-US" altLang="zh-TW" sz="2600" dirty="0">
                <a:solidFill>
                  <a:schemeClr val="accent1">
                    <a:lumMod val="75000"/>
                  </a:schemeClr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.</a:t>
            </a:r>
            <a:r>
              <a:rPr lang="zh-TW" altLang="en-US" sz="2600" dirty="0">
                <a:solidFill>
                  <a:schemeClr val="accent1">
                    <a:lumMod val="75000"/>
                  </a:schemeClr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妄想及行為暴躁、血壓</a:t>
            </a:r>
            <a:r>
              <a:rPr lang="zh-TW" altLang="en-US" sz="2600" dirty="0" smtClean="0">
                <a:solidFill>
                  <a:schemeClr val="accent1">
                    <a:lumMod val="75000"/>
                  </a:schemeClr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上升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899592" y="952271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吸食毒品易產生的行為現象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303503" y="1693836"/>
            <a:ext cx="254030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 smtClean="0">
                <a:solidFill>
                  <a:srgbClr val="C0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1.</a:t>
            </a:r>
            <a:r>
              <a:rPr lang="zh-TW" altLang="en-US" sz="2600" dirty="0" smtClean="0">
                <a:solidFill>
                  <a:srgbClr val="C0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睡眠少或睡眠習慣改變</a:t>
            </a:r>
            <a:endParaRPr lang="zh-TW" altLang="en-US" sz="2600" dirty="0">
              <a:solidFill>
                <a:srgbClr val="C0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359350" y="1628800"/>
            <a:ext cx="24482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 smtClean="0">
                <a:solidFill>
                  <a:srgbClr val="FFC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2.</a:t>
            </a:r>
            <a:r>
              <a:rPr lang="zh-TW" altLang="en-US" sz="2600" dirty="0" smtClean="0">
                <a:solidFill>
                  <a:srgbClr val="FFC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食慾不振</a:t>
            </a:r>
            <a:endParaRPr lang="zh-TW" altLang="en-US" sz="2600" dirty="0">
              <a:solidFill>
                <a:srgbClr val="FFC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71964" y="3109249"/>
            <a:ext cx="41044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 smtClean="0">
                <a:solidFill>
                  <a:srgbClr val="92D05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3.</a:t>
            </a:r>
            <a:r>
              <a:rPr lang="zh-TW" altLang="en-US" sz="2600" dirty="0" smtClean="0">
                <a:solidFill>
                  <a:srgbClr val="92D05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多話、情緒不安</a:t>
            </a:r>
            <a:endParaRPr lang="zh-TW" altLang="en-US" sz="2600" dirty="0">
              <a:solidFill>
                <a:srgbClr val="92D05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359350" y="2432500"/>
            <a:ext cx="362636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 smtClean="0">
                <a:solidFill>
                  <a:srgbClr val="00B05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4.</a:t>
            </a:r>
            <a:r>
              <a:rPr lang="zh-TW" altLang="en-US" sz="2600" dirty="0" smtClean="0">
                <a:solidFill>
                  <a:srgbClr val="00B05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反應過度激烈</a:t>
            </a:r>
            <a:endParaRPr lang="zh-TW" altLang="en-US" sz="2600" dirty="0">
              <a:solidFill>
                <a:srgbClr val="00B05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84195" y="3694983"/>
            <a:ext cx="23042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 smtClean="0">
                <a:solidFill>
                  <a:srgbClr val="0070C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5.</a:t>
            </a:r>
            <a:r>
              <a:rPr lang="zh-TW" altLang="en-US" sz="2600" dirty="0" smtClean="0">
                <a:solidFill>
                  <a:srgbClr val="0070C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精神常處於緊張、亢奮</a:t>
            </a:r>
            <a:endParaRPr lang="zh-TW" altLang="en-US" sz="2600" dirty="0">
              <a:solidFill>
                <a:srgbClr val="0070C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452581" y="4087232"/>
            <a:ext cx="34398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 smtClean="0">
                <a:solidFill>
                  <a:srgbClr val="C0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8.</a:t>
            </a:r>
            <a:r>
              <a:rPr lang="zh-TW" altLang="en-US" sz="2600" dirty="0" smtClean="0">
                <a:solidFill>
                  <a:srgbClr val="C0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嚴重者會精神分裂並致死</a:t>
            </a:r>
          </a:p>
          <a:p>
            <a:endParaRPr lang="zh-TW" altLang="en-US" sz="2800" dirty="0">
              <a:solidFill>
                <a:srgbClr val="C0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71964" y="4964395"/>
            <a:ext cx="34096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7.</a:t>
            </a:r>
            <a:r>
              <a:rPr lang="zh-TW" alt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意識模糊不集中或精神恍惚</a:t>
            </a:r>
            <a:endParaRPr lang="zh-TW" altLang="en-US" sz="2600" dirty="0">
              <a:solidFill>
                <a:schemeClr val="tx2">
                  <a:lumMod val="60000"/>
                  <a:lumOff val="40000"/>
                </a:schemeClr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344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372168"/>
            <a:ext cx="8640959" cy="1143000"/>
          </a:xfrm>
        </p:spPr>
        <p:txBody>
          <a:bodyPr/>
          <a:lstStyle/>
          <a:p>
            <a:pPr algn="l"/>
            <a:r>
              <a:rPr lang="zh-TW" altLang="en-US" sz="3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幸好小美人魚想起姐姐</a:t>
            </a:r>
            <a:r>
              <a:rPr lang="zh-TW" altLang="en-US" sz="3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們跟他說的話：萬一有人要強迫你做你不喜歡的事，我們可以</a:t>
            </a:r>
            <a:r>
              <a:rPr lang="en-US" altLang="zh-TW" sz="3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……</a:t>
            </a:r>
            <a:endParaRPr lang="zh-TW" altLang="en-US" sz="3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508" y="731838"/>
            <a:ext cx="4665783" cy="3475037"/>
          </a:xfrm>
        </p:spPr>
      </p:pic>
    </p:spTree>
    <p:extLst>
      <p:ext uri="{BB962C8B-B14F-4D97-AF65-F5344CB8AC3E}">
        <p14:creationId xmlns:p14="http://schemas.microsoft.com/office/powerpoint/2010/main" val="123987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9388</TotalTime>
  <Words>371</Words>
  <Application>Microsoft Office PowerPoint</Application>
  <PresentationFormat>如螢幕大小 (4:3)</PresentationFormat>
  <Paragraphs>51</Paragraphs>
  <Slides>24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氣流</vt:lpstr>
      <vt:lpstr>小美人魚拒絕毒害</vt:lpstr>
      <vt:lpstr>    小美人魚因為心情不好，又不好意思拒絕好友，因而拿到女巫的毒品。</vt:lpstr>
      <vt:lpstr>小美人魚因為好奇而接觸毒品</vt:lpstr>
      <vt:lpstr>女巫向小美人魚介紹各種毒品：</vt:lpstr>
      <vt:lpstr>PowerPoint 簡報</vt:lpstr>
      <vt:lpstr>咦?這些不是好吃的零食嗎？怎麼會是恐怖的毒品呢？</vt:lpstr>
      <vt:lpstr>毒品有哪幾種？</vt:lpstr>
      <vt:lpstr>毒害讓人〝礙〞--</vt:lpstr>
      <vt:lpstr>幸好小美人魚想起姐姐們跟他說的話：萬一有人要強迫你做你不喜歡的事，我們可以……</vt:lpstr>
      <vt:lpstr>好方法七連發！</vt:lpstr>
      <vt:lpstr>方法一：找尋藉口</vt:lpstr>
      <vt:lpstr>方法二：轉移話題</vt:lpstr>
      <vt:lpstr>方法三：自我解嘲</vt:lpstr>
      <vt:lpstr>方法四：直接拒絕</vt:lpstr>
      <vt:lpstr>方法五：友誼勸說</vt:lpstr>
      <vt:lpstr>方法六：遠離現場</vt:lpstr>
      <vt:lpstr>方法七：求助專業 戒毒成功專線： 0800-770-885(請請你幫幫我) </vt:lpstr>
      <vt:lpstr>如何預防毒害？</vt:lpstr>
      <vt:lpstr>第一：生活作息正常</vt:lpstr>
      <vt:lpstr>第二：不好奇試用毒品</vt:lpstr>
      <vt:lpstr>第三：建立正確情緒紓解方式</vt:lpstr>
      <vt:lpstr>第四：不靠藥物提神與減肥</vt:lpstr>
      <vt:lpstr>第五：遠離是非場所</vt:lpstr>
      <vt:lpstr>第六：不接受陌生人的飲料、香菸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小美人魚拒絕毒害</dc:title>
  <dc:creator>lokin</dc:creator>
  <cp:lastModifiedBy>lokin</cp:lastModifiedBy>
  <cp:revision>35</cp:revision>
  <dcterms:created xsi:type="dcterms:W3CDTF">2023-06-23T03:16:28Z</dcterms:created>
  <dcterms:modified xsi:type="dcterms:W3CDTF">2023-08-09T06:28:36Z</dcterms:modified>
</cp:coreProperties>
</file>